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notesMasterIdLst>
    <p:notesMasterId r:id="rId45"/>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 qué es interesante este ejercicio?
Demuestra que los paradigmas de programación son conceptos, no limitaciones del lenguaje
Muestra la potencia de los métodos mágicos de Python
Ilustra las diferencias fundamentales entre modelos de objetos
Prueba que se puede emular un paradigma dentro de otro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1-1.png"/><Relationship Id="rId3"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2-1.png"/><Relationship Id="rId3"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3-1.png"/><Relationship Id="rId3"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4-1.png"/><Relationship Id="rId3"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5-1.png"/><Relationship Id="rId3"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6-1.png"/><Relationship Id="rId3"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7-1.png"/><Relationship Id="rId3"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8-1.png"/><Relationship Id="rId3"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9-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0-1.png"/><Relationship Id="rId3"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1-1.png"/><Relationship Id="rId3"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2-1.png"/><Relationship Id="rId3"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3-1.png"/><Relationship Id="rId3"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33.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34.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35.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37.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slideLayout" Target="../slideLayouts/slideLayout38.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39.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slideLayout" Target="../slideLayouts/slideLayout40.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4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slideLayout" Target="../slideLayouts/slideLayout42.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28844"/>
            <a:ext cx="628138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Seminario: JavaScript.</a:t>
            </a:r>
            <a:endParaRPr lang="en-US" sz="4450" dirty="0"/>
          </a:p>
        </p:txBody>
      </p:sp>
      <p:sp>
        <p:nvSpPr>
          <p:cNvPr id="4" name="Text 1"/>
          <p:cNvSpPr/>
          <p:nvPr/>
        </p:nvSpPr>
        <p:spPr>
          <a:xfrm>
            <a:off x="793790" y="2277785"/>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Autores:</a:t>
            </a:r>
            <a:endParaRPr lang="en-US" sz="3550" dirty="0"/>
          </a:p>
        </p:txBody>
      </p:sp>
      <p:sp>
        <p:nvSpPr>
          <p:cNvPr id="5" name="Text 2"/>
          <p:cNvSpPr/>
          <p:nvPr/>
        </p:nvSpPr>
        <p:spPr>
          <a:xfrm>
            <a:off x="793790" y="3184922"/>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Amalia Beatriz Valiente Hinojosa.</a:t>
            </a:r>
            <a:endParaRPr lang="en-US" sz="1750" dirty="0"/>
          </a:p>
        </p:txBody>
      </p:sp>
      <p:sp>
        <p:nvSpPr>
          <p:cNvPr id="6" name="Text 3"/>
          <p:cNvSpPr/>
          <p:nvPr/>
        </p:nvSpPr>
        <p:spPr>
          <a:xfrm>
            <a:off x="793790" y="3717727"/>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Jorge Alejandro Echevarría Brunet.</a:t>
            </a:r>
            <a:endParaRPr lang="en-US" sz="1750" dirty="0"/>
          </a:p>
        </p:txBody>
      </p:sp>
      <p:sp>
        <p:nvSpPr>
          <p:cNvPr id="7" name="Text 4"/>
          <p:cNvSpPr/>
          <p:nvPr/>
        </p:nvSpPr>
        <p:spPr>
          <a:xfrm>
            <a:off x="793790" y="4250531"/>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Lauren  Peraza García.</a:t>
            </a:r>
            <a:endParaRPr lang="en-US" sz="1750" dirty="0"/>
          </a:p>
        </p:txBody>
      </p:sp>
      <p:sp>
        <p:nvSpPr>
          <p:cNvPr id="8" name="Text 5"/>
          <p:cNvSpPr/>
          <p:nvPr/>
        </p:nvSpPr>
        <p:spPr>
          <a:xfrm>
            <a:off x="793790" y="5044202"/>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
</a:t>
            </a:r>
            <a:endParaRPr lang="en-US" sz="6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97230" y="548759"/>
            <a:ext cx="8918019" cy="622459"/>
          </a:xfrm>
          <a:prstGeom prst="rect">
            <a:avLst/>
          </a:prstGeom>
          <a:noFill/>
          <a:ln/>
        </p:spPr>
        <p:txBody>
          <a:bodyPr wrap="none" lIns="0" tIns="0" rIns="0" bIns="0" rtlCol="0" anchor="t"/>
          <a:lstStyle/>
          <a:p>
            <a:pPr algn="l" indent="0" marL="0">
              <a:lnSpc>
                <a:spcPts val="4900"/>
              </a:lnSpc>
              <a:buNone/>
            </a:pPr>
            <a:r>
              <a:rPr lang="en-US" sz="3900" b="1" dirty="0">
                <a:solidFill>
                  <a:srgbClr val="000000"/>
                </a:solidFill>
                <a:latin typeface="Inter Bold" pitchFamily="34" charset="0"/>
                <a:ea typeface="Inter Bold" pitchFamily="34" charset="-122"/>
                <a:cs typeface="Inter Bold" pitchFamily="34" charset="-120"/>
              </a:rPr>
              <a:t>Funciones Flecha (Arrow Functions).</a:t>
            </a:r>
            <a:endParaRPr lang="en-US" sz="3900" dirty="0"/>
          </a:p>
        </p:txBody>
      </p:sp>
      <p:pic>
        <p:nvPicPr>
          <p:cNvPr id="3" name="Image 0" descr="preencoded.png">    </p:cNvPr>
          <p:cNvPicPr>
            <a:picLocks noChangeAspect="1"/>
          </p:cNvPicPr>
          <p:nvPr/>
        </p:nvPicPr>
        <p:blipFill>
          <a:blip r:embed="rId1"/>
          <a:stretch>
            <a:fillRect/>
          </a:stretch>
        </p:blipFill>
        <p:spPr>
          <a:xfrm>
            <a:off x="697230" y="1694021"/>
            <a:ext cx="6374963" cy="4027646"/>
          </a:xfrm>
          <a:prstGeom prst="rect">
            <a:avLst/>
          </a:prstGeom>
        </p:spPr>
      </p:pic>
      <p:sp>
        <p:nvSpPr>
          <p:cNvPr id="4" name="Text 1"/>
          <p:cNvSpPr/>
          <p:nvPr/>
        </p:nvSpPr>
        <p:spPr>
          <a:xfrm>
            <a:off x="7565827" y="1539597"/>
            <a:ext cx="6374963" cy="797004"/>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Sintaxis concisa:</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Especialmente útil para funciones de una línea y callbacks</a:t>
            </a:r>
            <a:endParaRPr lang="en-US" sz="1550" dirty="0"/>
          </a:p>
        </p:txBody>
      </p:sp>
      <p:sp>
        <p:nvSpPr>
          <p:cNvPr id="5" name="Text 2"/>
          <p:cNvSpPr/>
          <p:nvPr/>
        </p:nvSpPr>
        <p:spPr>
          <a:xfrm>
            <a:off x="7565827" y="2406253"/>
            <a:ext cx="6374963" cy="797004"/>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Binding de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this</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No crean su propio contexto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this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heredan el del scope padre</a:t>
            </a:r>
            <a:endParaRPr lang="en-US" sz="1550" dirty="0"/>
          </a:p>
        </p:txBody>
      </p:sp>
      <p:sp>
        <p:nvSpPr>
          <p:cNvPr id="6" name="Text 3"/>
          <p:cNvSpPr/>
          <p:nvPr/>
        </p:nvSpPr>
        <p:spPr>
          <a:xfrm>
            <a:off x="7565827" y="3272909"/>
            <a:ext cx="6374963" cy="797004"/>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No son constructores: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No se pueden usar con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new</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no tienen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prototype</a:t>
            </a:r>
            <a:endParaRPr lang="en-US" sz="1550" dirty="0"/>
          </a:p>
        </p:txBody>
      </p:sp>
      <p:sp>
        <p:nvSpPr>
          <p:cNvPr id="7" name="Text 4"/>
          <p:cNvSpPr/>
          <p:nvPr/>
        </p:nvSpPr>
        <p:spPr>
          <a:xfrm>
            <a:off x="7565827" y="4139565"/>
            <a:ext cx="6374963" cy="797004"/>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Sin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arguments</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No tienen el objeto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arguments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usar rest parameters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...args</a:t>
            </a:r>
            <a:endParaRPr lang="en-US" sz="1550" dirty="0"/>
          </a:p>
        </p:txBody>
      </p:sp>
      <p:sp>
        <p:nvSpPr>
          <p:cNvPr id="8" name="Text 5"/>
          <p:cNvSpPr/>
          <p:nvPr/>
        </p:nvSpPr>
        <p:spPr>
          <a:xfrm>
            <a:off x="7565827" y="5006221"/>
            <a:ext cx="6374963" cy="797004"/>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Casos de uso ideales: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Callbacks, métodos de array (map, filter, reduce), event handlers</a:t>
            </a:r>
            <a:endParaRPr lang="en-US" sz="1550" dirty="0"/>
          </a:p>
        </p:txBody>
      </p:sp>
      <p:sp>
        <p:nvSpPr>
          <p:cNvPr id="9" name="Text 6"/>
          <p:cNvSpPr/>
          <p:nvPr/>
        </p:nvSpPr>
        <p:spPr>
          <a:xfrm>
            <a:off x="7565827" y="5872877"/>
            <a:ext cx="6374963" cy="1195507"/>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Cuándo NO usarlas: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Métodos de objeto que necesiten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this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funciones que se llamarán con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call/apply</a:t>
            </a:r>
            <a:endParaRPr lang="en-US" sz="1550" dirty="0"/>
          </a:p>
        </p:txBody>
      </p:sp>
      <p:sp>
        <p:nvSpPr>
          <p:cNvPr id="10" name="Text 7"/>
          <p:cNvSpPr/>
          <p:nvPr/>
        </p:nvSpPr>
        <p:spPr>
          <a:xfrm>
            <a:off x="697230" y="7362111"/>
            <a:ext cx="13235940" cy="318611"/>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28543" y="585788"/>
            <a:ext cx="5983129" cy="665678"/>
          </a:xfrm>
          <a:prstGeom prst="rect">
            <a:avLst/>
          </a:prstGeom>
          <a:noFill/>
          <a:ln/>
        </p:spPr>
        <p:txBody>
          <a:bodyPr wrap="none" lIns="0" tIns="0" rIns="0" bIns="0" rtlCol="0" anchor="t"/>
          <a:lstStyle/>
          <a:p>
            <a:pPr algn="l" indent="0" marL="0">
              <a:lnSpc>
                <a:spcPts val="5100"/>
              </a:lnSpc>
              <a:buNone/>
            </a:pPr>
            <a:r>
              <a:rPr lang="en-US" sz="4050" b="1" dirty="0">
                <a:solidFill>
                  <a:srgbClr val="000000"/>
                </a:solidFill>
                <a:latin typeface="Inter Bold" pitchFamily="34" charset="0"/>
                <a:ea typeface="Inter Bold" pitchFamily="34" charset="-122"/>
                <a:cs typeface="Inter Bold" pitchFamily="34" charset="-120"/>
              </a:rPr>
              <a:t>El operador </a:t>
            </a:r>
            <a:pPr algn="l" indent="0" marL="0">
              <a:lnSpc>
                <a:spcPts val="5100"/>
              </a:lnSpc>
              <a:buNone/>
            </a:pPr>
            <a:r>
              <a:rPr lang="en-US" sz="4050" b="1" dirty="0">
                <a:solidFill>
                  <a:srgbClr val="272525"/>
                </a:solidFill>
                <a:highlight>
                  <a:srgbClr val="DDEAEE"/>
                </a:highlight>
                <a:latin typeface="Consolas" pitchFamily="34" charset="0"/>
                <a:ea typeface="Consolas" pitchFamily="34" charset="-122"/>
                <a:cs typeface="Consolas" pitchFamily="34" charset="-120"/>
              </a:rPr>
              <a:t>...</a:t>
            </a:r>
            <a:pPr algn="l" indent="0" marL="0">
              <a:lnSpc>
                <a:spcPts val="5100"/>
              </a:lnSpc>
              <a:buNone/>
            </a:pPr>
            <a:r>
              <a:rPr lang="en-US" sz="4050" b="1" dirty="0">
                <a:solidFill>
                  <a:srgbClr val="000000"/>
                </a:solidFill>
                <a:latin typeface="Inter Bold" pitchFamily="34" charset="0"/>
                <a:ea typeface="Inter Bold" pitchFamily="34" charset="-122"/>
                <a:cs typeface="Inter Bold" pitchFamily="34" charset="-120"/>
              </a:rPr>
              <a:t> (Spread).</a:t>
            </a:r>
            <a:endParaRPr lang="en-US" sz="4050" dirty="0"/>
          </a:p>
        </p:txBody>
      </p:sp>
      <p:pic>
        <p:nvPicPr>
          <p:cNvPr id="3" name="Image 0" descr="preencoded.png">    </p:cNvPr>
          <p:cNvPicPr>
            <a:picLocks noChangeAspect="1"/>
          </p:cNvPicPr>
          <p:nvPr/>
        </p:nvPicPr>
        <p:blipFill>
          <a:blip r:embed="rId1"/>
          <a:stretch>
            <a:fillRect/>
          </a:stretch>
        </p:blipFill>
        <p:spPr>
          <a:xfrm>
            <a:off x="728543" y="1797725"/>
            <a:ext cx="6195774" cy="2925128"/>
          </a:xfrm>
          <a:prstGeom prst="rect">
            <a:avLst/>
          </a:prstGeom>
        </p:spPr>
      </p:pic>
      <p:sp>
        <p:nvSpPr>
          <p:cNvPr id="4" name="Text 1"/>
          <p:cNvSpPr/>
          <p:nvPr/>
        </p:nvSpPr>
        <p:spPr>
          <a:xfrm>
            <a:off x="7439858" y="1636395"/>
            <a:ext cx="6469499" cy="83272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Expansión de iterables: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Convierte arrays/strings en elementos individuales</a:t>
            </a:r>
            <a:endParaRPr lang="en-US" sz="1600" dirty="0"/>
          </a:p>
        </p:txBody>
      </p:sp>
      <p:sp>
        <p:nvSpPr>
          <p:cNvPr id="5" name="Text 2"/>
          <p:cNvSpPr/>
          <p:nvPr/>
        </p:nvSpPr>
        <p:spPr>
          <a:xfrm>
            <a:off x="7439858" y="2541865"/>
            <a:ext cx="6469499" cy="83272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Clonación superficial:</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Crea copias de arrays y objetos (primer nivel)</a:t>
            </a:r>
            <a:endParaRPr lang="en-US" sz="1600" dirty="0"/>
          </a:p>
        </p:txBody>
      </p:sp>
      <p:sp>
        <p:nvSpPr>
          <p:cNvPr id="6" name="Text 3"/>
          <p:cNvSpPr/>
          <p:nvPr/>
        </p:nvSpPr>
        <p:spPr>
          <a:xfrm>
            <a:off x="7439858" y="3447336"/>
            <a:ext cx="6469499" cy="83272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Concatenación fácil:</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Une arrays sin modificar los originales</a:t>
            </a:r>
            <a:endParaRPr lang="en-US" sz="1600" dirty="0"/>
          </a:p>
        </p:txBody>
      </p:sp>
      <p:sp>
        <p:nvSpPr>
          <p:cNvPr id="7" name="Text 4"/>
          <p:cNvSpPr/>
          <p:nvPr/>
        </p:nvSpPr>
        <p:spPr>
          <a:xfrm>
            <a:off x="7439858" y="4352806"/>
            <a:ext cx="6469499" cy="83272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Argumentos variables: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Pasa elementos de array como argumentos separados</a:t>
            </a:r>
            <a:endParaRPr lang="en-US" sz="1600" dirty="0"/>
          </a:p>
        </p:txBody>
      </p:sp>
      <p:sp>
        <p:nvSpPr>
          <p:cNvPr id="8" name="Text 5"/>
          <p:cNvSpPr/>
          <p:nvPr/>
        </p:nvSpPr>
        <p:spPr>
          <a:xfrm>
            <a:off x="7439858" y="5258276"/>
            <a:ext cx="6469499" cy="83272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Desestructuración:</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Funciona con rest parameters para capturar elementos restantes</a:t>
            </a:r>
            <a:endParaRPr lang="en-US" sz="1600" dirty="0"/>
          </a:p>
        </p:txBody>
      </p:sp>
      <p:sp>
        <p:nvSpPr>
          <p:cNvPr id="9" name="Text 6"/>
          <p:cNvSpPr/>
          <p:nvPr/>
        </p:nvSpPr>
        <p:spPr>
          <a:xfrm>
            <a:off x="7439858" y="6163747"/>
            <a:ext cx="6469499" cy="84034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Performance:</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Más eficiente que métodos como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concat()</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para operaciones simples</a:t>
            </a:r>
            <a:endParaRPr lang="en-US" sz="1600" dirty="0"/>
          </a:p>
        </p:txBody>
      </p:sp>
      <p:sp>
        <p:nvSpPr>
          <p:cNvPr id="10" name="Text 7"/>
          <p:cNvSpPr/>
          <p:nvPr/>
        </p:nvSpPr>
        <p:spPr>
          <a:xfrm>
            <a:off x="728543" y="7310914"/>
            <a:ext cx="13173313" cy="332899"/>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61511" y="519708"/>
            <a:ext cx="4725472" cy="598289"/>
          </a:xfrm>
          <a:prstGeom prst="rect">
            <a:avLst/>
          </a:prstGeom>
          <a:noFill/>
          <a:ln/>
        </p:spPr>
        <p:txBody>
          <a:bodyPr wrap="none" lIns="0" tIns="0" rIns="0" bIns="0" rtlCol="0" anchor="t"/>
          <a:lstStyle/>
          <a:p>
            <a:pPr algn="l" indent="0" marL="0">
              <a:lnSpc>
                <a:spcPts val="4650"/>
              </a:lnSpc>
              <a:buNone/>
            </a:pPr>
            <a:r>
              <a:rPr lang="en-US" sz="3700" b="1" dirty="0">
                <a:solidFill>
                  <a:srgbClr val="000000"/>
                </a:solidFill>
                <a:latin typeface="Inter Bold" pitchFamily="34" charset="0"/>
                <a:ea typeface="Inter Bold" pitchFamily="34" charset="-122"/>
                <a:cs typeface="Inter Bold" pitchFamily="34" charset="-120"/>
              </a:rPr>
              <a:t>Ciclo </a:t>
            </a:r>
            <a:pPr algn="l" indent="0" marL="0">
              <a:lnSpc>
                <a:spcPts val="4650"/>
              </a:lnSpc>
              <a:buNone/>
            </a:pPr>
            <a:r>
              <a:rPr lang="en-US" sz="3700" b="1" dirty="0">
                <a:solidFill>
                  <a:srgbClr val="272525"/>
                </a:solidFill>
                <a:highlight>
                  <a:srgbClr val="DDEAEE"/>
                </a:highlight>
                <a:latin typeface="Consolas" pitchFamily="34" charset="0"/>
                <a:ea typeface="Consolas" pitchFamily="34" charset="-122"/>
                <a:cs typeface="Consolas" pitchFamily="34" charset="-120"/>
              </a:rPr>
              <a:t>for/of</a:t>
            </a:r>
            <a:endParaRPr lang="en-US" sz="3700" dirty="0"/>
          </a:p>
        </p:txBody>
      </p:sp>
      <p:pic>
        <p:nvPicPr>
          <p:cNvPr id="3" name="Image 0" descr="preencoded.png">    </p:cNvPr>
          <p:cNvPicPr>
            <a:picLocks noChangeAspect="1"/>
          </p:cNvPicPr>
          <p:nvPr/>
        </p:nvPicPr>
        <p:blipFill>
          <a:blip r:embed="rId1"/>
          <a:stretch>
            <a:fillRect/>
          </a:stretch>
        </p:blipFill>
        <p:spPr>
          <a:xfrm>
            <a:off x="661511" y="1614130"/>
            <a:ext cx="6973848" cy="5766792"/>
          </a:xfrm>
          <a:prstGeom prst="rect">
            <a:avLst/>
          </a:prstGeom>
        </p:spPr>
      </p:pic>
      <p:sp>
        <p:nvSpPr>
          <p:cNvPr id="4" name="Text 1"/>
          <p:cNvSpPr/>
          <p:nvPr/>
        </p:nvSpPr>
        <p:spPr>
          <a:xfrm>
            <a:off x="8103989" y="1467564"/>
            <a:ext cx="5872401" cy="7558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Diferencias clave:</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for/in</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itera propiedades enumerables,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for/of</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itera valores de iterables</a:t>
            </a:r>
            <a:endParaRPr lang="en-US" sz="1450" dirty="0"/>
          </a:p>
        </p:txBody>
      </p:sp>
      <p:sp>
        <p:nvSpPr>
          <p:cNvPr id="5" name="Text 2"/>
          <p:cNvSpPr/>
          <p:nvPr/>
        </p:nvSpPr>
        <p:spPr>
          <a:xfrm>
            <a:off x="8103989" y="2289453"/>
            <a:ext cx="5872401" cy="7558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Iterables compatibles:</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Arrays, strings, Maps, Sets, NodeLists, arguments</a:t>
            </a:r>
            <a:endParaRPr lang="en-US" sz="1450" dirty="0"/>
          </a:p>
        </p:txBody>
      </p:sp>
      <p:sp>
        <p:nvSpPr>
          <p:cNvPr id="6" name="Text 3"/>
          <p:cNvSpPr/>
          <p:nvPr/>
        </p:nvSpPr>
        <p:spPr>
          <a:xfrm>
            <a:off x="8103989" y="3111341"/>
            <a:ext cx="5872401" cy="7558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Más legible:</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Sintaxis más clara que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for</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tradicional para arrays</a:t>
            </a:r>
            <a:endParaRPr lang="en-US" sz="1450" dirty="0"/>
          </a:p>
        </p:txBody>
      </p:sp>
      <p:sp>
        <p:nvSpPr>
          <p:cNvPr id="7" name="Text 4"/>
          <p:cNvSpPr/>
          <p:nvPr/>
        </p:nvSpPr>
        <p:spPr>
          <a:xfrm>
            <a:off x="8103989" y="3933230"/>
            <a:ext cx="5872401" cy="7558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No indices accidentales:</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Evita errores comunes con propiedades heredadas</a:t>
            </a:r>
            <a:endParaRPr lang="en-US" sz="1450" dirty="0"/>
          </a:p>
        </p:txBody>
      </p:sp>
      <p:sp>
        <p:nvSpPr>
          <p:cNvPr id="8" name="Text 5"/>
          <p:cNvSpPr/>
          <p:nvPr/>
        </p:nvSpPr>
        <p:spPr>
          <a:xfrm>
            <a:off x="8103989" y="4755118"/>
            <a:ext cx="5872401" cy="75580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Funciona con break/continue:</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Permite control de flujo normal</a:t>
            </a:r>
            <a:endParaRPr lang="en-US" sz="1450" dirty="0"/>
          </a:p>
        </p:txBody>
      </p:sp>
      <p:sp>
        <p:nvSpPr>
          <p:cNvPr id="9" name="Text 6"/>
          <p:cNvSpPr/>
          <p:nvPr/>
        </p:nvSpPr>
        <p:spPr>
          <a:xfrm>
            <a:off x="8103989" y="5577007"/>
            <a:ext cx="5872401" cy="1133713"/>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Performance:</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Similar al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for</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tradicional, más rápido que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forEach</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para operaciones que pueden interrumpirse</a:t>
            </a:r>
            <a:endParaRPr lang="en-US" sz="1450" dirty="0"/>
          </a:p>
        </p:txBody>
      </p:sp>
      <p:sp>
        <p:nvSpPr>
          <p:cNvPr id="10" name="Text 7"/>
          <p:cNvSpPr/>
          <p:nvPr/>
        </p:nvSpPr>
        <p:spPr>
          <a:xfrm>
            <a:off x="661511" y="7806214"/>
            <a:ext cx="13307378" cy="302419"/>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08886" y="610553"/>
            <a:ext cx="4349710" cy="543639"/>
          </a:xfrm>
          <a:prstGeom prst="rect">
            <a:avLst/>
          </a:prstGeom>
          <a:noFill/>
          <a:ln/>
        </p:spPr>
        <p:txBody>
          <a:bodyPr wrap="none" lIns="0" tIns="0" rIns="0" bIns="0" rtlCol="0" anchor="t"/>
          <a:lstStyle/>
          <a:p>
            <a:pPr algn="l" indent="0" marL="0">
              <a:lnSpc>
                <a:spcPts val="4250"/>
              </a:lnSpc>
              <a:buNone/>
            </a:pPr>
            <a:r>
              <a:rPr lang="en-US" sz="3400" b="1" dirty="0">
                <a:solidFill>
                  <a:srgbClr val="000000"/>
                </a:solidFill>
                <a:latin typeface="Inter Bold" pitchFamily="34" charset="0"/>
                <a:ea typeface="Inter Bold" pitchFamily="34" charset="-122"/>
                <a:cs typeface="Inter Bold" pitchFamily="34" charset="-120"/>
              </a:rPr>
              <a:t>Maps</a:t>
            </a:r>
            <a:endParaRPr lang="en-US" sz="3400" dirty="0"/>
          </a:p>
        </p:txBody>
      </p:sp>
      <p:pic>
        <p:nvPicPr>
          <p:cNvPr id="3" name="Image 0" descr="preencoded.png">    </p:cNvPr>
          <p:cNvPicPr>
            <a:picLocks noChangeAspect="1"/>
          </p:cNvPicPr>
          <p:nvPr/>
        </p:nvPicPr>
        <p:blipFill>
          <a:blip r:embed="rId1"/>
          <a:stretch>
            <a:fillRect/>
          </a:stretch>
        </p:blipFill>
        <p:spPr>
          <a:xfrm>
            <a:off x="608886" y="1610916"/>
            <a:ext cx="7601069" cy="4436626"/>
          </a:xfrm>
          <a:prstGeom prst="rect">
            <a:avLst/>
          </a:prstGeom>
        </p:spPr>
      </p:pic>
      <p:sp>
        <p:nvSpPr>
          <p:cNvPr id="4" name="Text 1"/>
          <p:cNvSpPr/>
          <p:nvPr/>
        </p:nvSpPr>
        <p:spPr>
          <a:xfrm>
            <a:off x="8641913" y="1476018"/>
            <a:ext cx="5387102" cy="104405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Claves de cualquier tipo:</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A diferencia de objetos, las claves pueden ser números, objetos, funciones</a:t>
            </a:r>
            <a:endParaRPr lang="en-US" sz="1350" dirty="0"/>
          </a:p>
        </p:txBody>
      </p:sp>
      <p:sp>
        <p:nvSpPr>
          <p:cNvPr id="5" name="Text 2"/>
          <p:cNvSpPr/>
          <p:nvPr/>
        </p:nvSpPr>
        <p:spPr>
          <a:xfrm>
            <a:off x="8641913" y="2580918"/>
            <a:ext cx="5387102" cy="69603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Orden garantizado:</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Mantiene el orden de inserción de los elementos</a:t>
            </a:r>
            <a:endParaRPr lang="en-US" sz="1350" dirty="0"/>
          </a:p>
        </p:txBody>
      </p:sp>
      <p:sp>
        <p:nvSpPr>
          <p:cNvPr id="6" name="Text 3"/>
          <p:cNvSpPr/>
          <p:nvPr/>
        </p:nvSpPr>
        <p:spPr>
          <a:xfrm>
            <a:off x="8641913" y="3337798"/>
            <a:ext cx="5387102" cy="70365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Tamaño directo:</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Propiedad </a:t>
            </a:r>
            <a:pPr algn="l" indent="0" marL="0">
              <a:lnSpc>
                <a:spcPts val="2150"/>
              </a:lnSpc>
              <a:buNone/>
            </a:pPr>
            <a:r>
              <a:rPr lang="en-US" sz="1350" dirty="0">
                <a:solidFill>
                  <a:srgbClr val="272525"/>
                </a:solidFill>
                <a:highlight>
                  <a:srgbClr val="DDEAEE"/>
                </a:highlight>
                <a:latin typeface="Consolas" pitchFamily="34" charset="0"/>
                <a:ea typeface="Consolas" pitchFamily="34" charset="-122"/>
                <a:cs typeface="Consolas" pitchFamily="34" charset="-120"/>
              </a:rPr>
              <a:t>size</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para conocer cantidad de elementos</a:t>
            </a:r>
            <a:endParaRPr lang="en-US" sz="1350" dirty="0"/>
          </a:p>
        </p:txBody>
      </p:sp>
      <p:sp>
        <p:nvSpPr>
          <p:cNvPr id="7" name="Text 4"/>
          <p:cNvSpPr/>
          <p:nvPr/>
        </p:nvSpPr>
        <p:spPr>
          <a:xfrm>
            <a:off x="8641913" y="4102298"/>
            <a:ext cx="5387102" cy="69603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Mejor para datos dinámicos:</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Ideal cuando las claves son desconocidas hasta runtime</a:t>
            </a:r>
            <a:endParaRPr lang="en-US" sz="1350" dirty="0"/>
          </a:p>
        </p:txBody>
      </p:sp>
      <p:sp>
        <p:nvSpPr>
          <p:cNvPr id="8" name="Text 5"/>
          <p:cNvSpPr/>
          <p:nvPr/>
        </p:nvSpPr>
        <p:spPr>
          <a:xfrm>
            <a:off x="8641913" y="4859179"/>
            <a:ext cx="5387102" cy="355640"/>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Métodos útiles:</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a:t>
            </a:r>
            <a:pPr algn="l" indent="0" marL="0">
              <a:lnSpc>
                <a:spcPts val="2150"/>
              </a:lnSpc>
              <a:buNone/>
            </a:pPr>
            <a:r>
              <a:rPr lang="en-US" sz="1350" dirty="0">
                <a:solidFill>
                  <a:srgbClr val="272525"/>
                </a:solidFill>
                <a:highlight>
                  <a:srgbClr val="DDEAEE"/>
                </a:highlight>
                <a:latin typeface="Consolas" pitchFamily="34" charset="0"/>
                <a:ea typeface="Consolas" pitchFamily="34" charset="-122"/>
                <a:cs typeface="Consolas" pitchFamily="34" charset="-120"/>
              </a:rPr>
              <a:t>set()</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a:t>
            </a:r>
            <a:pPr algn="l" indent="0" marL="0">
              <a:lnSpc>
                <a:spcPts val="2150"/>
              </a:lnSpc>
              <a:buNone/>
            </a:pPr>
            <a:r>
              <a:rPr lang="en-US" sz="1350" dirty="0">
                <a:solidFill>
                  <a:srgbClr val="272525"/>
                </a:solidFill>
                <a:highlight>
                  <a:srgbClr val="DDEAEE"/>
                </a:highlight>
                <a:latin typeface="Consolas" pitchFamily="34" charset="0"/>
                <a:ea typeface="Consolas" pitchFamily="34" charset="-122"/>
                <a:cs typeface="Consolas" pitchFamily="34" charset="-120"/>
              </a:rPr>
              <a:t>get()</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a:t>
            </a:r>
            <a:pPr algn="l" indent="0" marL="0">
              <a:lnSpc>
                <a:spcPts val="2150"/>
              </a:lnSpc>
              <a:buNone/>
            </a:pPr>
            <a:r>
              <a:rPr lang="en-US" sz="1350" dirty="0">
                <a:solidFill>
                  <a:srgbClr val="272525"/>
                </a:solidFill>
                <a:highlight>
                  <a:srgbClr val="DDEAEE"/>
                </a:highlight>
                <a:latin typeface="Consolas" pitchFamily="34" charset="0"/>
                <a:ea typeface="Consolas" pitchFamily="34" charset="-122"/>
                <a:cs typeface="Consolas" pitchFamily="34" charset="-120"/>
              </a:rPr>
              <a:t>has()</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a:t>
            </a:r>
            <a:pPr algn="l" indent="0" marL="0">
              <a:lnSpc>
                <a:spcPts val="2150"/>
              </a:lnSpc>
              <a:buNone/>
            </a:pPr>
            <a:r>
              <a:rPr lang="en-US" sz="1350" dirty="0">
                <a:solidFill>
                  <a:srgbClr val="272525"/>
                </a:solidFill>
                <a:highlight>
                  <a:srgbClr val="DDEAEE"/>
                </a:highlight>
                <a:latin typeface="Consolas" pitchFamily="34" charset="0"/>
                <a:ea typeface="Consolas" pitchFamily="34" charset="-122"/>
                <a:cs typeface="Consolas" pitchFamily="34" charset="-120"/>
              </a:rPr>
              <a:t>delete()</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a:t>
            </a:r>
            <a:pPr algn="l" indent="0" marL="0">
              <a:lnSpc>
                <a:spcPts val="2150"/>
              </a:lnSpc>
              <a:buNone/>
            </a:pPr>
            <a:r>
              <a:rPr lang="en-US" sz="1350" dirty="0">
                <a:solidFill>
                  <a:srgbClr val="272525"/>
                </a:solidFill>
                <a:highlight>
                  <a:srgbClr val="DDEAEE"/>
                </a:highlight>
                <a:latin typeface="Consolas" pitchFamily="34" charset="0"/>
                <a:ea typeface="Consolas" pitchFamily="34" charset="-122"/>
                <a:cs typeface="Consolas" pitchFamily="34" charset="-120"/>
              </a:rPr>
              <a:t>clear()</a:t>
            </a:r>
            <a:endParaRPr lang="en-US" sz="1350" dirty="0"/>
          </a:p>
        </p:txBody>
      </p:sp>
      <p:sp>
        <p:nvSpPr>
          <p:cNvPr id="9" name="Text 6"/>
          <p:cNvSpPr/>
          <p:nvPr/>
        </p:nvSpPr>
        <p:spPr>
          <a:xfrm>
            <a:off x="8641913" y="5275659"/>
            <a:ext cx="5387102" cy="70365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Iterable:</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Funciona con </a:t>
            </a:r>
            <a:pPr algn="l" indent="0" marL="0">
              <a:lnSpc>
                <a:spcPts val="2150"/>
              </a:lnSpc>
              <a:buNone/>
            </a:pPr>
            <a:r>
              <a:rPr lang="en-US" sz="1350" dirty="0">
                <a:solidFill>
                  <a:srgbClr val="272525"/>
                </a:solidFill>
                <a:highlight>
                  <a:srgbClr val="DDEAEE"/>
                </a:highlight>
                <a:latin typeface="Consolas" pitchFamily="34" charset="0"/>
                <a:ea typeface="Consolas" pitchFamily="34" charset="-122"/>
                <a:cs typeface="Consolas" pitchFamily="34" charset="-120"/>
              </a:rPr>
              <a:t>for/of</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spread operator, destructuring</a:t>
            </a:r>
            <a:endParaRPr lang="en-US" sz="1350" dirty="0"/>
          </a:p>
        </p:txBody>
      </p:sp>
      <p:sp>
        <p:nvSpPr>
          <p:cNvPr id="10" name="Text 7"/>
          <p:cNvSpPr/>
          <p:nvPr/>
        </p:nvSpPr>
        <p:spPr>
          <a:xfrm>
            <a:off x="8641913" y="6040160"/>
            <a:ext cx="5387102" cy="104405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Performance:</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Mejor rendimiento para adición/eliminación frecuente de pares clave-valor</a:t>
            </a:r>
            <a:endParaRPr lang="en-US" sz="1350" dirty="0"/>
          </a:p>
        </p:txBody>
      </p:sp>
      <p:sp>
        <p:nvSpPr>
          <p:cNvPr id="11" name="Text 8"/>
          <p:cNvSpPr/>
          <p:nvPr/>
        </p:nvSpPr>
        <p:spPr>
          <a:xfrm>
            <a:off x="608886" y="7340798"/>
            <a:ext cx="13412629" cy="278249"/>
          </a:xfrm>
          <a:prstGeom prst="rect">
            <a:avLst/>
          </a:prstGeom>
          <a:noFill/>
          <a:ln/>
        </p:spPr>
        <p:txBody>
          <a:bodyPr wrap="none" lIns="0" tIns="0" rIns="0" bIns="0" rtlCol="0" anchor="t"/>
          <a:lstStyle/>
          <a:p>
            <a:pPr algn="l" indent="0" marL="0">
              <a:lnSpc>
                <a:spcPts val="2150"/>
              </a:lnSpc>
              <a:buNone/>
            </a:pPr>
            <a:endParaRPr lang="en-US"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27936" y="692587"/>
            <a:ext cx="4485442" cy="560546"/>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Inter Bold" pitchFamily="34" charset="0"/>
                <a:ea typeface="Inter Bold" pitchFamily="34" charset="-122"/>
                <a:cs typeface="Inter Bold" pitchFamily="34" charset="-120"/>
              </a:rPr>
              <a:t>Sets (Conjuntos)</a:t>
            </a:r>
            <a:endParaRPr lang="en-US" sz="3500" dirty="0"/>
          </a:p>
        </p:txBody>
      </p:sp>
      <p:pic>
        <p:nvPicPr>
          <p:cNvPr id="3" name="Image 0" descr="preencoded.png">    </p:cNvPr>
          <p:cNvPicPr>
            <a:picLocks noChangeAspect="1"/>
          </p:cNvPicPr>
          <p:nvPr/>
        </p:nvPicPr>
        <p:blipFill>
          <a:blip r:embed="rId1"/>
          <a:stretch>
            <a:fillRect/>
          </a:stretch>
        </p:blipFill>
        <p:spPr>
          <a:xfrm>
            <a:off x="627936" y="1724025"/>
            <a:ext cx="7158990" cy="4022884"/>
          </a:xfrm>
          <a:prstGeom prst="rect">
            <a:avLst/>
          </a:prstGeom>
        </p:spPr>
      </p:pic>
      <p:sp>
        <p:nvSpPr>
          <p:cNvPr id="4" name="Text 1"/>
          <p:cNvSpPr/>
          <p:nvPr/>
        </p:nvSpPr>
        <p:spPr>
          <a:xfrm>
            <a:off x="8232219" y="1584960"/>
            <a:ext cx="5777746" cy="71770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Valores únicos:</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Automáticamente elimina duplicados basándose en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SameValueZero</a:t>
            </a:r>
            <a:endParaRPr lang="en-US" sz="1400" dirty="0"/>
          </a:p>
        </p:txBody>
      </p:sp>
      <p:sp>
        <p:nvSpPr>
          <p:cNvPr id="5" name="Text 2"/>
          <p:cNvSpPr/>
          <p:nvPr/>
        </p:nvSpPr>
        <p:spPr>
          <a:xfrm>
            <a:off x="8232219" y="2365415"/>
            <a:ext cx="5777746" cy="71770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Cualquier tipo de valor:</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Puede almacenar primitivos y objetos</a:t>
            </a:r>
            <a:endParaRPr lang="en-US" sz="1400" dirty="0"/>
          </a:p>
        </p:txBody>
      </p:sp>
      <p:sp>
        <p:nvSpPr>
          <p:cNvPr id="6" name="Text 3"/>
          <p:cNvSpPr/>
          <p:nvPr/>
        </p:nvSpPr>
        <p:spPr>
          <a:xfrm>
            <a:off x="8232219" y="3145869"/>
            <a:ext cx="5777746" cy="71770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Orden de inserción:</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Mantiene el orden en que se agregaron los elementos</a:t>
            </a:r>
            <a:endParaRPr lang="en-US" sz="1400" dirty="0"/>
          </a:p>
        </p:txBody>
      </p:sp>
      <p:sp>
        <p:nvSpPr>
          <p:cNvPr id="7" name="Text 4"/>
          <p:cNvSpPr/>
          <p:nvPr/>
        </p:nvSpPr>
        <p:spPr>
          <a:xfrm>
            <a:off x="8232219" y="3926324"/>
            <a:ext cx="5777746" cy="35885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Métodos de conjunto:</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add()</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delete()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has()</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clear()</a:t>
            </a:r>
            <a:endParaRPr lang="en-US" sz="1400" dirty="0"/>
          </a:p>
        </p:txBody>
      </p:sp>
      <p:sp>
        <p:nvSpPr>
          <p:cNvPr id="8" name="Text 5"/>
          <p:cNvSpPr/>
          <p:nvPr/>
        </p:nvSpPr>
        <p:spPr>
          <a:xfrm>
            <a:off x="8232219" y="4347924"/>
            <a:ext cx="5777746" cy="1076563"/>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Casos de uso:</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Eliminar duplicados, verificar membresía, operaciones matemáticas de conjuntos</a:t>
            </a:r>
            <a:endParaRPr lang="en-US" sz="1400" dirty="0"/>
          </a:p>
        </p:txBody>
      </p:sp>
      <p:sp>
        <p:nvSpPr>
          <p:cNvPr id="9" name="Text 6"/>
          <p:cNvSpPr/>
          <p:nvPr/>
        </p:nvSpPr>
        <p:spPr>
          <a:xfrm>
            <a:off x="8232219" y="5487233"/>
            <a:ext cx="5777746" cy="71770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Performance: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Búsqueda muy rápida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has()</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es O(1) promedio)</a:t>
            </a:r>
            <a:endParaRPr lang="en-US" sz="1400" dirty="0"/>
          </a:p>
        </p:txBody>
      </p:sp>
      <p:sp>
        <p:nvSpPr>
          <p:cNvPr id="10" name="Text 7"/>
          <p:cNvSpPr/>
          <p:nvPr/>
        </p:nvSpPr>
        <p:spPr>
          <a:xfrm>
            <a:off x="8232219" y="6267688"/>
            <a:ext cx="5777746" cy="717709"/>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Iterable: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Compatible con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for/of</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spread, destructuring</a:t>
            </a:r>
            <a:endParaRPr lang="en-US" sz="1400" dirty="0"/>
          </a:p>
        </p:txBody>
      </p:sp>
      <p:sp>
        <p:nvSpPr>
          <p:cNvPr id="11" name="Text 8"/>
          <p:cNvSpPr/>
          <p:nvPr/>
        </p:nvSpPr>
        <p:spPr>
          <a:xfrm>
            <a:off x="627936" y="7249954"/>
            <a:ext cx="13374529" cy="287060"/>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88764" y="462558"/>
            <a:ext cx="5597723" cy="525780"/>
          </a:xfrm>
          <a:prstGeom prst="rect">
            <a:avLst/>
          </a:prstGeom>
          <a:noFill/>
          <a:ln/>
        </p:spPr>
        <p:txBody>
          <a:bodyPr wrap="none" lIns="0" tIns="0" rIns="0" bIns="0" rtlCol="0" anchor="t"/>
          <a:lstStyle/>
          <a:p>
            <a:pPr algn="l" indent="0" marL="0">
              <a:lnSpc>
                <a:spcPts val="4100"/>
              </a:lnSpc>
              <a:buNone/>
            </a:pPr>
            <a:r>
              <a:rPr lang="en-US" sz="3300" b="1" dirty="0">
                <a:solidFill>
                  <a:srgbClr val="000000"/>
                </a:solidFill>
                <a:latin typeface="Inter Bold" pitchFamily="34" charset="0"/>
                <a:ea typeface="Inter Bold" pitchFamily="34" charset="-122"/>
                <a:cs typeface="Inter Bold" pitchFamily="34" charset="-120"/>
              </a:rPr>
              <a:t>Clases (Azúcar Sintáctico).</a:t>
            </a:r>
            <a:endParaRPr lang="en-US" sz="3300" dirty="0"/>
          </a:p>
        </p:txBody>
      </p:sp>
      <p:pic>
        <p:nvPicPr>
          <p:cNvPr id="3" name="Image 0" descr="preencoded.png">    </p:cNvPr>
          <p:cNvPicPr>
            <a:picLocks noChangeAspect="1"/>
          </p:cNvPicPr>
          <p:nvPr/>
        </p:nvPicPr>
        <p:blipFill>
          <a:blip r:embed="rId1"/>
          <a:stretch>
            <a:fillRect/>
          </a:stretch>
        </p:blipFill>
        <p:spPr>
          <a:xfrm>
            <a:off x="588764" y="1429822"/>
            <a:ext cx="7630239" cy="6206966"/>
          </a:xfrm>
          <a:prstGeom prst="rect">
            <a:avLst/>
          </a:prstGeom>
        </p:spPr>
      </p:pic>
      <p:sp>
        <p:nvSpPr>
          <p:cNvPr id="4" name="Text 1"/>
          <p:cNvSpPr/>
          <p:nvPr/>
        </p:nvSpPr>
        <p:spPr>
          <a:xfrm>
            <a:off x="8636913" y="1299448"/>
            <a:ext cx="5412224" cy="672703"/>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Sintaxis familiar:</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Más parecida a otros lenguajes orientados a objetos</a:t>
            </a:r>
            <a:endParaRPr lang="en-US" sz="1300" dirty="0"/>
          </a:p>
        </p:txBody>
      </p:sp>
      <p:sp>
        <p:nvSpPr>
          <p:cNvPr id="5" name="Text 2"/>
          <p:cNvSpPr/>
          <p:nvPr/>
        </p:nvSpPr>
        <p:spPr>
          <a:xfrm>
            <a:off x="8636913" y="2030968"/>
            <a:ext cx="5412224" cy="672703"/>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Internamente prototipos:</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No cambia el modelo de herencia basado en prototipos</a:t>
            </a:r>
            <a:endParaRPr lang="en-US" sz="1300" dirty="0"/>
          </a:p>
        </p:txBody>
      </p:sp>
      <p:sp>
        <p:nvSpPr>
          <p:cNvPr id="6" name="Text 3"/>
          <p:cNvSpPr/>
          <p:nvPr/>
        </p:nvSpPr>
        <p:spPr>
          <a:xfrm>
            <a:off x="8636913" y="2762488"/>
            <a:ext cx="5412224" cy="672703"/>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Herencia con </a:t>
            </a:r>
            <a:pPr algn="l" indent="0" marL="0">
              <a:lnSpc>
                <a:spcPts val="2100"/>
              </a:lnSpc>
              <a:buNone/>
            </a:pPr>
            <a:r>
              <a:rPr lang="en-US" sz="1300" dirty="0">
                <a:solidFill>
                  <a:srgbClr val="272525"/>
                </a:solidFill>
                <a:highlight>
                  <a:srgbClr val="DDEAEE"/>
                </a:highlight>
                <a:latin typeface="Consolas" pitchFamily="34" charset="0"/>
                <a:ea typeface="Consolas" pitchFamily="34" charset="-122"/>
                <a:cs typeface="Consolas" pitchFamily="34" charset="-120"/>
              </a:rPr>
              <a:t>extends</a:t>
            </a:r>
            <a:pPr algn="l" indent="0" marL="0">
              <a:lnSpc>
                <a:spcPts val="2100"/>
              </a:lnSpc>
              <a:buNone/>
            </a:pPr>
            <a:r>
              <a:rPr lang="en-US" sz="1300" b="1" dirty="0">
                <a:solidFill>
                  <a:srgbClr val="272525"/>
                </a:solidFill>
                <a:latin typeface="Inter" pitchFamily="34" charset="0"/>
                <a:ea typeface="Inter" pitchFamily="34" charset="-122"/>
                <a:cs typeface="Inter" pitchFamily="34" charset="-120"/>
              </a:rPr>
              <a:t>:</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Facilita la creación de jerarquías de clases</a:t>
            </a:r>
            <a:endParaRPr lang="en-US" sz="1300" dirty="0"/>
          </a:p>
        </p:txBody>
      </p:sp>
      <p:sp>
        <p:nvSpPr>
          <p:cNvPr id="7" name="Text 4"/>
          <p:cNvSpPr/>
          <p:nvPr/>
        </p:nvSpPr>
        <p:spPr>
          <a:xfrm>
            <a:off x="8636913" y="3494008"/>
            <a:ext cx="5412224" cy="672703"/>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Métodos estáticos:</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Métodos que pertenecen a la clase, no a las instancias</a:t>
            </a:r>
            <a:endParaRPr lang="en-US" sz="1300" dirty="0"/>
          </a:p>
        </p:txBody>
      </p:sp>
      <p:sp>
        <p:nvSpPr>
          <p:cNvPr id="8" name="Text 5"/>
          <p:cNvSpPr/>
          <p:nvPr/>
        </p:nvSpPr>
        <p:spPr>
          <a:xfrm>
            <a:off x="8636913" y="4225528"/>
            <a:ext cx="5412224" cy="672703"/>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Getters y setters:</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Propiedades computadas con validación</a:t>
            </a:r>
            <a:endParaRPr lang="en-US" sz="1300" dirty="0"/>
          </a:p>
        </p:txBody>
      </p:sp>
      <p:sp>
        <p:nvSpPr>
          <p:cNvPr id="9" name="Text 6"/>
          <p:cNvSpPr/>
          <p:nvPr/>
        </p:nvSpPr>
        <p:spPr>
          <a:xfrm>
            <a:off x="8636913" y="4957048"/>
            <a:ext cx="5412224" cy="672703"/>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Hoisting:</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Las clases no son "elevadas", deben declararse antes de usarse</a:t>
            </a:r>
            <a:endParaRPr lang="en-US" sz="1300" dirty="0"/>
          </a:p>
        </p:txBody>
      </p:sp>
      <p:sp>
        <p:nvSpPr>
          <p:cNvPr id="10" name="Text 7"/>
          <p:cNvSpPr/>
          <p:nvPr/>
        </p:nvSpPr>
        <p:spPr>
          <a:xfrm>
            <a:off x="8636913" y="5688568"/>
            <a:ext cx="5412224" cy="672703"/>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Modo estricto:</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Automáticamente ejecutan en strict mode</a:t>
            </a:r>
            <a:endParaRPr lang="en-US" sz="1300" dirty="0"/>
          </a:p>
        </p:txBody>
      </p:sp>
      <p:sp>
        <p:nvSpPr>
          <p:cNvPr id="11" name="Text 8"/>
          <p:cNvSpPr/>
          <p:nvPr/>
        </p:nvSpPr>
        <p:spPr>
          <a:xfrm>
            <a:off x="588764" y="8015168"/>
            <a:ext cx="13452872" cy="269081"/>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36032" y="641390"/>
            <a:ext cx="8288536" cy="567928"/>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Promesas (Programación Asíncrona).</a:t>
            </a:r>
            <a:endParaRPr lang="en-US" sz="3550" dirty="0"/>
          </a:p>
        </p:txBody>
      </p:sp>
      <p:pic>
        <p:nvPicPr>
          <p:cNvPr id="3" name="Image 0" descr="preencoded.png">    </p:cNvPr>
          <p:cNvPicPr>
            <a:picLocks noChangeAspect="1"/>
          </p:cNvPicPr>
          <p:nvPr/>
        </p:nvPicPr>
        <p:blipFill>
          <a:blip r:embed="rId1"/>
          <a:stretch>
            <a:fillRect/>
          </a:stretch>
        </p:blipFill>
        <p:spPr>
          <a:xfrm>
            <a:off x="636032" y="1686282"/>
            <a:ext cx="7009448" cy="3745706"/>
          </a:xfrm>
          <a:prstGeom prst="rect">
            <a:avLst/>
          </a:prstGeom>
        </p:spPr>
      </p:pic>
      <p:sp>
        <p:nvSpPr>
          <p:cNvPr id="4" name="Text 1"/>
          <p:cNvSpPr/>
          <p:nvPr/>
        </p:nvSpPr>
        <p:spPr>
          <a:xfrm>
            <a:off x="8096488" y="1545431"/>
            <a:ext cx="5905381" cy="726758"/>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Estados:</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Pending (pendiente), Fulfilled (resuelta), Rejected (rechazada)</a:t>
            </a:r>
            <a:endParaRPr lang="en-US" sz="1400" dirty="0"/>
          </a:p>
        </p:txBody>
      </p:sp>
      <p:sp>
        <p:nvSpPr>
          <p:cNvPr id="5" name="Text 2"/>
          <p:cNvSpPr/>
          <p:nvPr/>
        </p:nvSpPr>
        <p:spPr>
          <a:xfrm>
            <a:off x="8096488" y="2335768"/>
            <a:ext cx="5905381" cy="726758"/>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Inmutables:</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Una vez resuelta o rechazada, no puede cambiar de estado</a:t>
            </a:r>
            <a:endParaRPr lang="en-US" sz="1400" dirty="0"/>
          </a:p>
        </p:txBody>
      </p:sp>
      <p:sp>
        <p:nvSpPr>
          <p:cNvPr id="6" name="Text 3"/>
          <p:cNvSpPr/>
          <p:nvPr/>
        </p:nvSpPr>
        <p:spPr>
          <a:xfrm>
            <a:off x="8096488" y="3126105"/>
            <a:ext cx="5905381" cy="734378"/>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Chaineable: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.then()</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devuelve nueva promesa, permite encadenar operaciones</a:t>
            </a:r>
            <a:endParaRPr lang="en-US" sz="1400" dirty="0"/>
          </a:p>
        </p:txBody>
      </p:sp>
      <p:sp>
        <p:nvSpPr>
          <p:cNvPr id="7" name="Text 4"/>
          <p:cNvSpPr/>
          <p:nvPr/>
        </p:nvSpPr>
        <p:spPr>
          <a:xfrm>
            <a:off x="8096488" y="3924062"/>
            <a:ext cx="5905381" cy="734378"/>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Manejo de errores:</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.catch()</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captura errores en cualquier punto de la cadena</a:t>
            </a:r>
            <a:endParaRPr lang="en-US" sz="1400" dirty="0"/>
          </a:p>
        </p:txBody>
      </p:sp>
      <p:sp>
        <p:nvSpPr>
          <p:cNvPr id="8" name="Text 5"/>
          <p:cNvSpPr/>
          <p:nvPr/>
        </p:nvSpPr>
        <p:spPr>
          <a:xfrm>
            <a:off x="8096488" y="4722019"/>
            <a:ext cx="5905381" cy="726758"/>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Promise.all():</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Ejecuta múltiples promesas en paralelo</a:t>
            </a:r>
            <a:endParaRPr lang="en-US" sz="1400" dirty="0"/>
          </a:p>
        </p:txBody>
      </p:sp>
      <p:sp>
        <p:nvSpPr>
          <p:cNvPr id="9" name="Text 6"/>
          <p:cNvSpPr/>
          <p:nvPr/>
        </p:nvSpPr>
        <p:spPr>
          <a:xfrm>
            <a:off x="8096488" y="5512356"/>
            <a:ext cx="5905381" cy="726758"/>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Promise.race():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Resuelve con la primera promesa que se complete</a:t>
            </a:r>
            <a:endParaRPr lang="en-US" sz="1400" dirty="0"/>
          </a:p>
        </p:txBody>
      </p:sp>
      <p:sp>
        <p:nvSpPr>
          <p:cNvPr id="10" name="Text 7"/>
          <p:cNvSpPr/>
          <p:nvPr/>
        </p:nvSpPr>
        <p:spPr>
          <a:xfrm>
            <a:off x="8096488" y="6302693"/>
            <a:ext cx="5905381" cy="726758"/>
          </a:xfrm>
          <a:prstGeom prst="rect">
            <a:avLst/>
          </a:prstGeom>
          <a:noFill/>
          <a:ln/>
        </p:spPr>
        <p:txBody>
          <a:bodyPr wrap="square" lIns="0" tIns="0" rIns="0" bIns="0" rtlCol="0" anchor="t"/>
          <a:lstStyle/>
          <a:p>
            <a:pPr algn="l" marL="342900" indent="-342900">
              <a:lnSpc>
                <a:spcPts val="2250"/>
              </a:lnSpc>
              <a:buSzPct val="100000"/>
              <a:buChar char="•"/>
            </a:pPr>
            <a:r>
              <a:rPr lang="en-US" sz="1400" b="1" dirty="0">
                <a:solidFill>
                  <a:srgbClr val="272525"/>
                </a:solidFill>
                <a:latin typeface="Inter" pitchFamily="34" charset="0"/>
                <a:ea typeface="Inter" pitchFamily="34" charset="-122"/>
                <a:cs typeface="Inter" pitchFamily="34" charset="-120"/>
              </a:rPr>
              <a:t>Async/await:</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Sintaxis moderna para trabajar con promesas de forma más legible</a:t>
            </a:r>
            <a:endParaRPr lang="en-US" sz="1400" dirty="0"/>
          </a:p>
        </p:txBody>
      </p:sp>
      <p:sp>
        <p:nvSpPr>
          <p:cNvPr id="11" name="Text 8"/>
          <p:cNvSpPr/>
          <p:nvPr/>
        </p:nvSpPr>
        <p:spPr>
          <a:xfrm>
            <a:off x="636032" y="7297460"/>
            <a:ext cx="13358336" cy="290632"/>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50319" y="563166"/>
            <a:ext cx="4645223" cy="588288"/>
          </a:xfrm>
          <a:prstGeom prst="rect">
            <a:avLst/>
          </a:prstGeom>
          <a:noFill/>
          <a:ln/>
        </p:spPr>
        <p:txBody>
          <a:bodyPr wrap="none" lIns="0" tIns="0" rIns="0" bIns="0" rtlCol="0" anchor="t"/>
          <a:lstStyle/>
          <a:p>
            <a:pPr algn="l" indent="0" marL="0">
              <a:lnSpc>
                <a:spcPts val="4550"/>
              </a:lnSpc>
              <a:buNone/>
            </a:pPr>
            <a:r>
              <a:rPr lang="en-US" sz="3650" b="1" dirty="0">
                <a:solidFill>
                  <a:srgbClr val="000000"/>
                </a:solidFill>
                <a:latin typeface="Inter Bold" pitchFamily="34" charset="0"/>
                <a:ea typeface="Inter Bold" pitchFamily="34" charset="-122"/>
                <a:cs typeface="Inter Bold" pitchFamily="34" charset="-120"/>
              </a:rPr>
              <a:t>El tipo </a:t>
            </a:r>
            <a:pPr algn="l" indent="0" marL="0">
              <a:lnSpc>
                <a:spcPts val="4550"/>
              </a:lnSpc>
              <a:buNone/>
            </a:pPr>
            <a:r>
              <a:rPr lang="en-US" sz="3650" b="1" dirty="0">
                <a:solidFill>
                  <a:srgbClr val="272525"/>
                </a:solidFill>
                <a:highlight>
                  <a:srgbClr val="DDEAEE"/>
                </a:highlight>
                <a:latin typeface="Consolas" pitchFamily="34" charset="0"/>
                <a:ea typeface="Consolas" pitchFamily="34" charset="-122"/>
                <a:cs typeface="Consolas" pitchFamily="34" charset="-120"/>
              </a:rPr>
              <a:t>Symbol</a:t>
            </a:r>
            <a:endParaRPr lang="en-US" sz="3650" dirty="0"/>
          </a:p>
        </p:txBody>
      </p:sp>
      <p:pic>
        <p:nvPicPr>
          <p:cNvPr id="3" name="Image 0" descr="preencoded.png">    </p:cNvPr>
          <p:cNvPicPr>
            <a:picLocks noChangeAspect="1"/>
          </p:cNvPicPr>
          <p:nvPr/>
        </p:nvPicPr>
        <p:blipFill>
          <a:blip r:embed="rId1"/>
          <a:stretch>
            <a:fillRect/>
          </a:stretch>
        </p:blipFill>
        <p:spPr>
          <a:xfrm>
            <a:off x="650319" y="1639014"/>
            <a:ext cx="6576060" cy="3852624"/>
          </a:xfrm>
          <a:prstGeom prst="rect">
            <a:avLst/>
          </a:prstGeom>
        </p:spPr>
      </p:pic>
      <p:sp>
        <p:nvSpPr>
          <p:cNvPr id="4" name="Text 1"/>
          <p:cNvSpPr/>
          <p:nvPr/>
        </p:nvSpPr>
        <p:spPr>
          <a:xfrm>
            <a:off x="7687151" y="1495068"/>
            <a:ext cx="6300430" cy="743188"/>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Únicos e inmutables:</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Cada símbolo es único, incluso con la misma descripción</a:t>
            </a:r>
            <a:endParaRPr lang="en-US" sz="1450" dirty="0"/>
          </a:p>
        </p:txBody>
      </p:sp>
      <p:sp>
        <p:nvSpPr>
          <p:cNvPr id="5" name="Text 2"/>
          <p:cNvSpPr/>
          <p:nvPr/>
        </p:nvSpPr>
        <p:spPr>
          <a:xfrm>
            <a:off x="7687151" y="2303264"/>
            <a:ext cx="6300430" cy="743188"/>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Propiedades privadas:</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Útil para crear propiedades que no aparezcan en enumeraciones</a:t>
            </a:r>
            <a:endParaRPr lang="en-US" sz="1450" dirty="0"/>
          </a:p>
        </p:txBody>
      </p:sp>
      <p:sp>
        <p:nvSpPr>
          <p:cNvPr id="6" name="Text 3"/>
          <p:cNvSpPr/>
          <p:nvPr/>
        </p:nvSpPr>
        <p:spPr>
          <a:xfrm>
            <a:off x="7687151" y="3111460"/>
            <a:ext cx="6300430" cy="750808"/>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Well-known symbols:</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Símbolos predefinidos como </a:t>
            </a:r>
            <a:pPr algn="l" indent="0" marL="0">
              <a:lnSpc>
                <a:spcPts val="230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Symbol.iterator</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a:t>
            </a:r>
            <a:pPr algn="l" indent="0" marL="0">
              <a:lnSpc>
                <a:spcPts val="230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Symbol.toStringTag</a:t>
            </a:r>
            <a:endParaRPr lang="en-US" sz="1450" dirty="0"/>
          </a:p>
        </p:txBody>
      </p:sp>
      <p:sp>
        <p:nvSpPr>
          <p:cNvPr id="7" name="Text 4"/>
          <p:cNvSpPr/>
          <p:nvPr/>
        </p:nvSpPr>
        <p:spPr>
          <a:xfrm>
            <a:off x="7687151" y="3927277"/>
            <a:ext cx="6300430" cy="743188"/>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No coerción:</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No se convierten automáticamente a strings</a:t>
            </a:r>
            <a:endParaRPr lang="en-US" sz="1450" dirty="0"/>
          </a:p>
        </p:txBody>
      </p:sp>
      <p:sp>
        <p:nvSpPr>
          <p:cNvPr id="8" name="Text 5"/>
          <p:cNvSpPr/>
          <p:nvPr/>
        </p:nvSpPr>
        <p:spPr>
          <a:xfrm>
            <a:off x="7687151" y="4735473"/>
            <a:ext cx="6300430" cy="743188"/>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Symbol.for():</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Registro global para símbolos reutilizables</a:t>
            </a:r>
            <a:endParaRPr lang="en-US" sz="1450" dirty="0"/>
          </a:p>
        </p:txBody>
      </p:sp>
      <p:sp>
        <p:nvSpPr>
          <p:cNvPr id="9" name="Text 6"/>
          <p:cNvSpPr/>
          <p:nvPr/>
        </p:nvSpPr>
        <p:spPr>
          <a:xfrm>
            <a:off x="7687151" y="5543669"/>
            <a:ext cx="6300430" cy="743188"/>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Metaprogramming:</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Permiten personalizar comportamiento de objetos</a:t>
            </a:r>
            <a:endParaRPr lang="en-US" sz="1450" dirty="0"/>
          </a:p>
        </p:txBody>
      </p:sp>
      <p:sp>
        <p:nvSpPr>
          <p:cNvPr id="10" name="Text 7"/>
          <p:cNvSpPr/>
          <p:nvPr/>
        </p:nvSpPr>
        <p:spPr>
          <a:xfrm>
            <a:off x="7687151" y="6351865"/>
            <a:ext cx="6300430" cy="743188"/>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Casos de uso:</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Propiedades privadas, constantes únicas, protocolos personalizados</a:t>
            </a:r>
            <a:endParaRPr lang="en-US" sz="1450" dirty="0"/>
          </a:p>
        </p:txBody>
      </p:sp>
      <p:sp>
        <p:nvSpPr>
          <p:cNvPr id="11" name="Text 8"/>
          <p:cNvSpPr/>
          <p:nvPr/>
        </p:nvSpPr>
        <p:spPr>
          <a:xfrm>
            <a:off x="650319" y="7369016"/>
            <a:ext cx="13329761" cy="297299"/>
          </a:xfrm>
          <a:prstGeom prst="rect">
            <a:avLst/>
          </a:prstGeom>
          <a:noFill/>
          <a:ln/>
        </p:spPr>
        <p:txBody>
          <a:bodyPr wrap="none" lIns="0" tIns="0" rIns="0" bIns="0" rtlCol="0" anchor="t"/>
          <a:lstStyle/>
          <a:p>
            <a:pPr algn="l" indent="0" marL="0">
              <a:lnSpc>
                <a:spcPts val="2300"/>
              </a:lnSpc>
              <a:buNone/>
            </a:pPr>
            <a:endParaRPr lang="en-US" sz="14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96039" y="754618"/>
            <a:ext cx="8741926" cy="621506"/>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Parámetros con Valores por Defecto</a:t>
            </a:r>
            <a:endParaRPr lang="en-US" sz="3900" dirty="0"/>
          </a:p>
        </p:txBody>
      </p:sp>
      <p:pic>
        <p:nvPicPr>
          <p:cNvPr id="3" name="Image 0" descr="preencoded.png">    </p:cNvPr>
          <p:cNvPicPr>
            <a:picLocks noChangeAspect="1"/>
          </p:cNvPicPr>
          <p:nvPr/>
        </p:nvPicPr>
        <p:blipFill>
          <a:blip r:embed="rId1"/>
          <a:stretch>
            <a:fillRect/>
          </a:stretch>
        </p:blipFill>
        <p:spPr>
          <a:xfrm>
            <a:off x="696039" y="1898094"/>
            <a:ext cx="6376630" cy="2591395"/>
          </a:xfrm>
          <a:prstGeom prst="rect">
            <a:avLst/>
          </a:prstGeom>
        </p:spPr>
      </p:pic>
      <p:sp>
        <p:nvSpPr>
          <p:cNvPr id="4" name="Text 1"/>
          <p:cNvSpPr/>
          <p:nvPr/>
        </p:nvSpPr>
        <p:spPr>
          <a:xfrm>
            <a:off x="7565350" y="1743908"/>
            <a:ext cx="6376630" cy="79533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Evaluación lazy:</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Los valores por defecto se evalúan en tiempo de ejecución</a:t>
            </a:r>
            <a:endParaRPr lang="en-US" sz="1550" dirty="0"/>
          </a:p>
        </p:txBody>
      </p:sp>
      <p:sp>
        <p:nvSpPr>
          <p:cNvPr id="5" name="Text 2"/>
          <p:cNvSpPr/>
          <p:nvPr/>
        </p:nvSpPr>
        <p:spPr>
          <a:xfrm>
            <a:off x="7565350" y="2608778"/>
            <a:ext cx="6376630" cy="79533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Solo para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undefined</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Se activan cuando el parámetro es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undefined</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no para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null</a:t>
            </a:r>
            <a:endParaRPr lang="en-US" sz="1550" dirty="0"/>
          </a:p>
        </p:txBody>
      </p:sp>
      <p:sp>
        <p:nvSpPr>
          <p:cNvPr id="6" name="Text 3"/>
          <p:cNvSpPr/>
          <p:nvPr/>
        </p:nvSpPr>
        <p:spPr>
          <a:xfrm>
            <a:off x="7565350" y="3473648"/>
            <a:ext cx="6376630" cy="79533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Pueden ser expresiones: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No solo valores literales, también llamadas a funciones</a:t>
            </a:r>
            <a:endParaRPr lang="en-US" sz="1550" dirty="0"/>
          </a:p>
        </p:txBody>
      </p:sp>
      <p:sp>
        <p:nvSpPr>
          <p:cNvPr id="7" name="Text 4"/>
          <p:cNvSpPr/>
          <p:nvPr/>
        </p:nvSpPr>
        <p:spPr>
          <a:xfrm>
            <a:off x="7565350" y="4338518"/>
            <a:ext cx="6376630" cy="79533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Acceso a parámetros anteriores: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Los parámetros por defecto pueden usar parámetros anteriores</a:t>
            </a:r>
            <a:endParaRPr lang="en-US" sz="1550" dirty="0"/>
          </a:p>
        </p:txBody>
      </p:sp>
      <p:sp>
        <p:nvSpPr>
          <p:cNvPr id="8" name="Text 5"/>
          <p:cNvSpPr/>
          <p:nvPr/>
        </p:nvSpPr>
        <p:spPr>
          <a:xfrm>
            <a:off x="7565350" y="5203388"/>
            <a:ext cx="6376630" cy="79533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Temporal Dead Zone:</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Los parámetros no pueden referenciar parámetros posteriores</a:t>
            </a:r>
            <a:endParaRPr lang="en-US" sz="1550" dirty="0"/>
          </a:p>
        </p:txBody>
      </p:sp>
      <p:sp>
        <p:nvSpPr>
          <p:cNvPr id="9" name="Text 6"/>
          <p:cNvSpPr/>
          <p:nvPr/>
        </p:nvSpPr>
        <p:spPr>
          <a:xfrm>
            <a:off x="7565350" y="6068258"/>
            <a:ext cx="6376630" cy="79533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Mejores prácticas: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Reducen validaciones manuales y hacen APIs más robustas</a:t>
            </a:r>
            <a:endParaRPr lang="en-US" sz="1550" dirty="0"/>
          </a:p>
        </p:txBody>
      </p:sp>
      <p:sp>
        <p:nvSpPr>
          <p:cNvPr id="10" name="Text 7"/>
          <p:cNvSpPr/>
          <p:nvPr/>
        </p:nvSpPr>
        <p:spPr>
          <a:xfrm>
            <a:off x="696039" y="7156847"/>
            <a:ext cx="13238321" cy="318135"/>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93050" y="509826"/>
            <a:ext cx="5123021" cy="529471"/>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Módulos (Import/Export)</a:t>
            </a:r>
            <a:endParaRPr lang="en-US" sz="3300" dirty="0"/>
          </a:p>
        </p:txBody>
      </p:sp>
      <p:pic>
        <p:nvPicPr>
          <p:cNvPr id="3" name="Image 0" descr="preencoded.png">    </p:cNvPr>
          <p:cNvPicPr>
            <a:picLocks noChangeAspect="1"/>
          </p:cNvPicPr>
          <p:nvPr/>
        </p:nvPicPr>
        <p:blipFill>
          <a:blip r:embed="rId1"/>
          <a:stretch>
            <a:fillRect/>
          </a:stretch>
        </p:blipFill>
        <p:spPr>
          <a:xfrm>
            <a:off x="593050" y="1484114"/>
            <a:ext cx="8455462" cy="4389001"/>
          </a:xfrm>
          <a:prstGeom prst="rect">
            <a:avLst/>
          </a:prstGeom>
        </p:spPr>
      </p:pic>
      <p:sp>
        <p:nvSpPr>
          <p:cNvPr id="4" name="Text 1"/>
          <p:cNvSpPr/>
          <p:nvPr/>
        </p:nvSpPr>
        <p:spPr>
          <a:xfrm>
            <a:off x="593050" y="6063734"/>
            <a:ext cx="8455462" cy="338852"/>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Resolución estática:</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Las importaciones se resuelven en tiempo de compilación</a:t>
            </a:r>
            <a:endParaRPr lang="en-US" sz="1300" dirty="0"/>
          </a:p>
        </p:txBody>
      </p:sp>
      <p:sp>
        <p:nvSpPr>
          <p:cNvPr id="5" name="Text 2"/>
          <p:cNvSpPr/>
          <p:nvPr/>
        </p:nvSpPr>
        <p:spPr>
          <a:xfrm>
            <a:off x="593050" y="6461879"/>
            <a:ext cx="8455462" cy="338852"/>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Circular dependencies:</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Soporta dependencias circulares de forma segura</a:t>
            </a:r>
            <a:endParaRPr lang="en-US" sz="1300" dirty="0"/>
          </a:p>
        </p:txBody>
      </p:sp>
      <p:sp>
        <p:nvSpPr>
          <p:cNvPr id="6" name="Text 3"/>
          <p:cNvSpPr/>
          <p:nvPr/>
        </p:nvSpPr>
        <p:spPr>
          <a:xfrm>
            <a:off x="593050" y="6860024"/>
            <a:ext cx="8455462" cy="338852"/>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Tree shaking:</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Bundlers pueden eliminar código no utilizado</a:t>
            </a:r>
            <a:endParaRPr lang="en-US" sz="1300" dirty="0"/>
          </a:p>
        </p:txBody>
      </p:sp>
      <p:sp>
        <p:nvSpPr>
          <p:cNvPr id="7" name="Text 4"/>
          <p:cNvSpPr/>
          <p:nvPr/>
        </p:nvSpPr>
        <p:spPr>
          <a:xfrm>
            <a:off x="9469517" y="1352788"/>
            <a:ext cx="4575334" cy="677704"/>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Scope aislado:</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Cada módulo tiene su propio scope, no contaminan el global</a:t>
            </a:r>
            <a:endParaRPr lang="en-US" sz="1300" dirty="0"/>
          </a:p>
        </p:txBody>
      </p:sp>
      <p:sp>
        <p:nvSpPr>
          <p:cNvPr id="8" name="Text 5"/>
          <p:cNvSpPr/>
          <p:nvPr/>
        </p:nvSpPr>
        <p:spPr>
          <a:xfrm>
            <a:off x="9469517" y="2089785"/>
            <a:ext cx="4575334" cy="677704"/>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Exports nombrados:</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Múltiples exportaciones con nombres específicos</a:t>
            </a:r>
            <a:endParaRPr lang="en-US" sz="1300" dirty="0"/>
          </a:p>
        </p:txBody>
      </p:sp>
      <p:sp>
        <p:nvSpPr>
          <p:cNvPr id="9" name="Text 6"/>
          <p:cNvSpPr/>
          <p:nvPr/>
        </p:nvSpPr>
        <p:spPr>
          <a:xfrm>
            <a:off x="9469517" y="2826782"/>
            <a:ext cx="4575334" cy="677704"/>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Default export:</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Una exportación principal por módulo</a:t>
            </a:r>
            <a:endParaRPr lang="en-US" sz="1300" dirty="0"/>
          </a:p>
        </p:txBody>
      </p:sp>
      <p:sp>
        <p:nvSpPr>
          <p:cNvPr id="10" name="Text 7"/>
          <p:cNvSpPr/>
          <p:nvPr/>
        </p:nvSpPr>
        <p:spPr>
          <a:xfrm>
            <a:off x="9469517" y="3563779"/>
            <a:ext cx="4575334" cy="685324"/>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Import dinámico:</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Carga módulos bajo demanda con </a:t>
            </a:r>
            <a:pPr algn="l" indent="0" marL="0">
              <a:lnSpc>
                <a:spcPts val="2100"/>
              </a:lnSpc>
              <a:buNone/>
            </a:pPr>
            <a:r>
              <a:rPr lang="en-US" sz="1300" dirty="0">
                <a:solidFill>
                  <a:srgbClr val="272525"/>
                </a:solidFill>
                <a:highlight>
                  <a:srgbClr val="DDEAEE"/>
                </a:highlight>
                <a:latin typeface="Consolas" pitchFamily="34" charset="0"/>
                <a:ea typeface="Consolas" pitchFamily="34" charset="-122"/>
                <a:cs typeface="Consolas" pitchFamily="34" charset="-120"/>
              </a:rPr>
              <a:t>import()</a:t>
            </a:r>
            <a:endParaRPr lang="en-US" sz="1300" dirty="0"/>
          </a:p>
        </p:txBody>
      </p:sp>
      <p:sp>
        <p:nvSpPr>
          <p:cNvPr id="11" name="Text 8"/>
          <p:cNvSpPr/>
          <p:nvPr/>
        </p:nvSpPr>
        <p:spPr>
          <a:xfrm>
            <a:off x="9469517" y="4401622"/>
            <a:ext cx="4575334" cy="338852"/>
          </a:xfrm>
          <a:prstGeom prst="rect">
            <a:avLst/>
          </a:prstGeom>
          <a:noFill/>
          <a:ln/>
        </p:spPr>
        <p:txBody>
          <a:bodyPr wrap="none" lIns="0" tIns="0" rIns="0" bIns="0" rtlCol="0" anchor="t"/>
          <a:lstStyle/>
          <a:p>
            <a:pPr algn="l" indent="0" marL="0">
              <a:lnSpc>
                <a:spcPts val="2650"/>
              </a:lnSpc>
              <a:buNone/>
            </a:pPr>
            <a:endParaRPr lang="en-US" sz="1650" dirty="0"/>
          </a:p>
        </p:txBody>
      </p:sp>
      <p:sp>
        <p:nvSpPr>
          <p:cNvPr id="12" name="Text 9"/>
          <p:cNvSpPr/>
          <p:nvPr/>
        </p:nvSpPr>
        <p:spPr>
          <a:xfrm>
            <a:off x="593050" y="7448788"/>
            <a:ext cx="13444299" cy="270986"/>
          </a:xfrm>
          <a:prstGeom prst="rect">
            <a:avLst/>
          </a:prstGeom>
          <a:noFill/>
          <a:ln/>
        </p:spPr>
        <p:txBody>
          <a:bodyPr wrap="none" lIns="0" tIns="0" rIns="0" bIns="0" rtlCol="0" anchor="t"/>
          <a:lstStyle/>
          <a:p>
            <a:pPr algn="l" indent="0" marL="0">
              <a:lnSpc>
                <a:spcPts val="2100"/>
              </a:lnSpc>
              <a:buNone/>
            </a:pP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85324" y="538520"/>
            <a:ext cx="8040410" cy="611981"/>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Inter Bold" pitchFamily="34" charset="0"/>
                <a:ea typeface="Inter Bold" pitchFamily="34" charset="-122"/>
                <a:cs typeface="Inter Bold" pitchFamily="34" charset="-120"/>
              </a:rPr>
              <a:t>Modelo de Objetos de JavaScript.</a:t>
            </a:r>
            <a:endParaRPr lang="en-US" sz="3850" dirty="0"/>
          </a:p>
        </p:txBody>
      </p:sp>
      <p:pic>
        <p:nvPicPr>
          <p:cNvPr id="3" name="Image 0" descr="preencoded.png">    </p:cNvPr>
          <p:cNvPicPr>
            <a:picLocks noChangeAspect="1"/>
          </p:cNvPicPr>
          <p:nvPr/>
        </p:nvPicPr>
        <p:blipFill>
          <a:blip r:embed="rId1"/>
          <a:stretch>
            <a:fillRect/>
          </a:stretch>
        </p:blipFill>
        <p:spPr>
          <a:xfrm>
            <a:off x="685324" y="1664494"/>
            <a:ext cx="6331863" cy="4886920"/>
          </a:xfrm>
          <a:prstGeom prst="rect">
            <a:avLst/>
          </a:prstGeom>
        </p:spPr>
      </p:pic>
      <p:sp>
        <p:nvSpPr>
          <p:cNvPr id="4" name="Text 1"/>
          <p:cNvSpPr/>
          <p:nvPr/>
        </p:nvSpPr>
        <p:spPr>
          <a:xfrm>
            <a:off x="685324" y="6771680"/>
            <a:ext cx="9138523" cy="391597"/>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Los objetos pueden servir como "plantillas" para crear nuevos objetos</a:t>
            </a:r>
            <a:endParaRPr lang="en-US" sz="1500" dirty="0"/>
          </a:p>
        </p:txBody>
      </p:sp>
      <p:sp>
        <p:nvSpPr>
          <p:cNvPr id="5" name="Text 2"/>
          <p:cNvSpPr/>
          <p:nvPr/>
        </p:nvSpPr>
        <p:spPr>
          <a:xfrm>
            <a:off x="685324" y="7231737"/>
            <a:ext cx="9138523" cy="391597"/>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La herencia se establece a través de una </a:t>
            </a:r>
            <a:pPr algn="l" indent="0" marL="0">
              <a:lnSpc>
                <a:spcPts val="2450"/>
              </a:lnSpc>
              <a:buNone/>
            </a:pPr>
            <a:r>
              <a:rPr lang="en-US" sz="1500" b="1" dirty="0">
                <a:solidFill>
                  <a:srgbClr val="272525"/>
                </a:solidFill>
                <a:latin typeface="Inter" pitchFamily="34" charset="0"/>
                <a:ea typeface="Inter" pitchFamily="34" charset="-122"/>
                <a:cs typeface="Inter" pitchFamily="34" charset="-120"/>
              </a:rPr>
              <a:t>cadena de prototipos</a:t>
            </a:r>
            <a:endParaRPr lang="en-US" sz="1500" dirty="0"/>
          </a:p>
        </p:txBody>
      </p:sp>
      <p:sp>
        <p:nvSpPr>
          <p:cNvPr id="6" name="Text 3"/>
          <p:cNvSpPr/>
          <p:nvPr/>
        </p:nvSpPr>
        <p:spPr>
          <a:xfrm>
            <a:off x="10309146" y="1639967"/>
            <a:ext cx="3643551" cy="1468755"/>
          </a:xfrm>
          <a:prstGeom prst="rect">
            <a:avLst/>
          </a:prstGeom>
          <a:noFill/>
          <a:ln/>
        </p:spPr>
        <p:txBody>
          <a:bodyPr wrap="square" lIns="0" tIns="0" rIns="0" bIns="0" rtlCol="0" anchor="t"/>
          <a:lstStyle/>
          <a:p>
            <a:pPr algn="l" indent="0" marL="0">
              <a:lnSpc>
                <a:spcPts val="3850"/>
              </a:lnSpc>
              <a:buNone/>
            </a:pPr>
            <a:r>
              <a:rPr lang="en-US" sz="3050" b="1" dirty="0">
                <a:solidFill>
                  <a:srgbClr val="000000"/>
                </a:solidFill>
                <a:latin typeface="Inter Bold" pitchFamily="34" charset="0"/>
                <a:ea typeface="Inter Bold" pitchFamily="34" charset="-122"/>
                <a:cs typeface="Inter Bold" pitchFamily="34" charset="-120"/>
              </a:rPr>
              <a:t>Programación Orientada a Prototipos.</a:t>
            </a:r>
            <a:endParaRPr lang="en-US" sz="3050" dirty="0"/>
          </a:p>
        </p:txBody>
      </p:sp>
      <p:sp>
        <p:nvSpPr>
          <p:cNvPr id="7" name="Text 4"/>
          <p:cNvSpPr/>
          <p:nvPr/>
        </p:nvSpPr>
        <p:spPr>
          <a:xfrm>
            <a:off x="10309146" y="3304461"/>
            <a:ext cx="3643551" cy="1174790"/>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JavaScript NO utiliza clases tradicionales como Java o C++</a:t>
            </a:r>
            <a:endParaRPr lang="en-US" sz="1500" dirty="0"/>
          </a:p>
        </p:txBody>
      </p:sp>
      <p:sp>
        <p:nvSpPr>
          <p:cNvPr id="8" name="Text 5"/>
          <p:cNvSpPr/>
          <p:nvPr/>
        </p:nvSpPr>
        <p:spPr>
          <a:xfrm>
            <a:off x="10309146" y="4547711"/>
            <a:ext cx="3643551" cy="1957983"/>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272525"/>
                </a:solidFill>
                <a:latin typeface="Inter" pitchFamily="34" charset="0"/>
                <a:ea typeface="Inter" pitchFamily="34" charset="-122"/>
                <a:cs typeface="Inter" pitchFamily="34" charset="-120"/>
              </a:rPr>
              <a:t>Se basa en un sistema de </a:t>
            </a:r>
            <a:pPr algn="l" indent="0" marL="0">
              <a:lnSpc>
                <a:spcPts val="2450"/>
              </a:lnSpc>
              <a:buNone/>
            </a:pPr>
            <a:r>
              <a:rPr lang="en-US" sz="1500" b="1" dirty="0">
                <a:solidFill>
                  <a:srgbClr val="272525"/>
                </a:solidFill>
                <a:latin typeface="Inter" pitchFamily="34" charset="0"/>
                <a:ea typeface="Inter" pitchFamily="34" charset="-122"/>
                <a:cs typeface="Inter" pitchFamily="34" charset="-120"/>
              </a:rPr>
              <a:t>prototipos</a:t>
            </a:r>
            <a:pPr algn="l" indent="0" marL="0">
              <a:lnSpc>
                <a:spcPts val="2450"/>
              </a:lnSpc>
              <a:buNone/>
            </a:pPr>
            <a:r>
              <a:rPr lang="en-US" sz="1500" dirty="0">
                <a:solidFill>
                  <a:srgbClr val="272525"/>
                </a:solidFill>
                <a:latin typeface="Inter" pitchFamily="34" charset="0"/>
                <a:ea typeface="Inter" pitchFamily="34" charset="-122"/>
                <a:cs typeface="Inter" pitchFamily="34" charset="-120"/>
              </a:rPr>
              <a:t> donde los objetos heredan directamente de otros objetos</a:t>
            </a:r>
            <a:endParaRPr lang="en-US" sz="1500" dirty="0"/>
          </a:p>
        </p:txBody>
      </p:sp>
      <p:sp>
        <p:nvSpPr>
          <p:cNvPr id="9" name="Text 6"/>
          <p:cNvSpPr/>
          <p:nvPr/>
        </p:nvSpPr>
        <p:spPr>
          <a:xfrm>
            <a:off x="10309146" y="6681907"/>
            <a:ext cx="3643551" cy="391597"/>
          </a:xfrm>
          <a:prstGeom prst="rect">
            <a:avLst/>
          </a:prstGeom>
          <a:noFill/>
          <a:ln/>
        </p:spPr>
        <p:txBody>
          <a:bodyPr wrap="none" lIns="0" tIns="0" rIns="0" bIns="0" rtlCol="0" anchor="t"/>
          <a:lstStyle/>
          <a:p>
            <a:pPr algn="l" indent="0" marL="0">
              <a:lnSpc>
                <a:spcPts val="3050"/>
              </a:lnSpc>
              <a:buNone/>
            </a:pP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9125" y="664131"/>
            <a:ext cx="7905750" cy="1105614"/>
          </a:xfrm>
          <a:prstGeom prst="rect">
            <a:avLst/>
          </a:prstGeom>
          <a:noFill/>
          <a:ln/>
        </p:spPr>
        <p:txBody>
          <a:bodyPr wrap="square" lIns="0" tIns="0" rIns="0" bIns="0" rtlCol="0" anchor="t"/>
          <a:lstStyle/>
          <a:p>
            <a:pPr algn="l" indent="0" marL="0">
              <a:lnSpc>
                <a:spcPts val="4350"/>
              </a:lnSpc>
              <a:buNone/>
            </a:pPr>
            <a:r>
              <a:rPr lang="en-US" sz="3450" b="1" dirty="0">
                <a:solidFill>
                  <a:srgbClr val="000000"/>
                </a:solidFill>
                <a:latin typeface="Inter Bold" pitchFamily="34" charset="0"/>
                <a:ea typeface="Inter Bold" pitchFamily="34" charset="-122"/>
                <a:cs typeface="Inter Bold" pitchFamily="34" charset="-120"/>
              </a:rPr>
              <a:t>Beneficios de las Adiciones Post-ES6</a:t>
            </a:r>
            <a:endParaRPr lang="en-US" sz="3450" dirty="0"/>
          </a:p>
        </p:txBody>
      </p:sp>
      <p:sp>
        <p:nvSpPr>
          <p:cNvPr id="4" name="Text 1"/>
          <p:cNvSpPr/>
          <p:nvPr/>
        </p:nvSpPr>
        <p:spPr>
          <a:xfrm>
            <a:off x="619125" y="2035016"/>
            <a:ext cx="7905750" cy="707469"/>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Mejor legibilidad:</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Sintaxis más expresiva y clara reduce la curva de aprendizaje</a:t>
            </a:r>
            <a:endParaRPr lang="en-US" sz="1350" dirty="0"/>
          </a:p>
        </p:txBody>
      </p:sp>
      <p:sp>
        <p:nvSpPr>
          <p:cNvPr id="5" name="Text 2"/>
          <p:cNvSpPr/>
          <p:nvPr/>
        </p:nvSpPr>
        <p:spPr>
          <a:xfrm>
            <a:off x="619125" y="2804398"/>
            <a:ext cx="7905750" cy="715089"/>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Menos errores:</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Características como </a:t>
            </a:r>
            <a:pPr algn="l" indent="0" marL="0">
              <a:lnSpc>
                <a:spcPts val="2200"/>
              </a:lnSpc>
              <a:buNone/>
            </a:pPr>
            <a:r>
              <a:rPr lang="en-US" sz="135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a:t>
            </a:r>
            <a:pPr algn="l" indent="0" marL="0">
              <a:lnSpc>
                <a:spcPts val="2200"/>
              </a:lnSpc>
              <a:buNone/>
            </a:pPr>
            <a:r>
              <a:rPr lang="en-US" sz="1350" dirty="0">
                <a:solidFill>
                  <a:srgbClr val="272525"/>
                </a:solidFill>
                <a:highlight>
                  <a:srgbClr val="DDEAEE"/>
                </a:highlight>
                <a:latin typeface="Consolas" pitchFamily="34" charset="0"/>
                <a:ea typeface="Consolas" pitchFamily="34" charset="-122"/>
                <a:cs typeface="Consolas" pitchFamily="34" charset="-120"/>
              </a:rPr>
              <a:t>const</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y clases previenen bugs comunes</a:t>
            </a:r>
            <a:endParaRPr lang="en-US" sz="1350" dirty="0"/>
          </a:p>
        </p:txBody>
      </p:sp>
      <p:sp>
        <p:nvSpPr>
          <p:cNvPr id="6" name="Text 3"/>
          <p:cNvSpPr/>
          <p:nvPr/>
        </p:nvSpPr>
        <p:spPr>
          <a:xfrm>
            <a:off x="619125" y="3581400"/>
            <a:ext cx="7905750" cy="707469"/>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Performance mejorada:</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Estructuras como Map/Set optimizadas para casos específicos</a:t>
            </a:r>
            <a:endParaRPr lang="en-US" sz="1350" dirty="0"/>
          </a:p>
        </p:txBody>
      </p:sp>
      <p:sp>
        <p:nvSpPr>
          <p:cNvPr id="7" name="Text 4"/>
          <p:cNvSpPr/>
          <p:nvPr/>
        </p:nvSpPr>
        <p:spPr>
          <a:xfrm>
            <a:off x="619125" y="4350782"/>
            <a:ext cx="7905750" cy="707469"/>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Programación moderna:</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Promesas y módulos facilitan aplicaciones escalables</a:t>
            </a:r>
            <a:endParaRPr lang="en-US" sz="1350" dirty="0"/>
          </a:p>
        </p:txBody>
      </p:sp>
      <p:sp>
        <p:nvSpPr>
          <p:cNvPr id="8" name="Text 5"/>
          <p:cNvSpPr/>
          <p:nvPr/>
        </p:nvSpPr>
        <p:spPr>
          <a:xfrm>
            <a:off x="619125" y="5120164"/>
            <a:ext cx="7905750" cy="707469"/>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Tooling avanzado:</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Mejor soporte de IDEs y bundlers para análisis estático</a:t>
            </a:r>
            <a:endParaRPr lang="en-US" sz="1350" dirty="0"/>
          </a:p>
        </p:txBody>
      </p:sp>
      <p:sp>
        <p:nvSpPr>
          <p:cNvPr id="9" name="Text 6"/>
          <p:cNvSpPr/>
          <p:nvPr/>
        </p:nvSpPr>
        <p:spPr>
          <a:xfrm>
            <a:off x="619125" y="5889546"/>
            <a:ext cx="7905750" cy="353735"/>
          </a:xfrm>
          <a:prstGeom prst="rect">
            <a:avLst/>
          </a:prstGeom>
          <a:noFill/>
          <a:ln/>
        </p:spPr>
        <p:txBody>
          <a:bodyPr wrap="none" lIns="0" tIns="0" rIns="0" bIns="0" rtlCol="0" anchor="t"/>
          <a:lstStyle/>
          <a:p>
            <a:pPr algn="l" marL="342900" indent="-342900">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Interoperabilidad:</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Compatibilidad con frameworks y librerías modernas</a:t>
            </a:r>
            <a:endParaRPr lang="en-US" sz="1350" dirty="0"/>
          </a:p>
        </p:txBody>
      </p:sp>
      <p:sp>
        <p:nvSpPr>
          <p:cNvPr id="10" name="Text 7"/>
          <p:cNvSpPr/>
          <p:nvPr/>
        </p:nvSpPr>
        <p:spPr>
          <a:xfrm>
            <a:off x="619125" y="6305193"/>
            <a:ext cx="7905750" cy="707469"/>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272525"/>
                </a:solidFill>
                <a:latin typeface="Inter" pitchFamily="34" charset="0"/>
                <a:ea typeface="Inter" pitchFamily="34" charset="-122"/>
                <a:cs typeface="Inter" pitchFamily="34" charset="-120"/>
              </a:rPr>
              <a:t>Futuro del lenguaje:</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Base sólida para futuras adiciones (async/await, optional chaining, etc.)</a:t>
            </a:r>
            <a:endParaRPr lang="en-US" sz="1350" dirty="0"/>
          </a:p>
        </p:txBody>
      </p:sp>
      <p:sp>
        <p:nvSpPr>
          <p:cNvPr id="11" name="Text 8"/>
          <p:cNvSpPr/>
          <p:nvPr/>
        </p:nvSpPr>
        <p:spPr>
          <a:xfrm>
            <a:off x="619125" y="7211616"/>
            <a:ext cx="7905750" cy="353735"/>
          </a:xfrm>
          <a:prstGeom prst="rect">
            <a:avLst/>
          </a:prstGeom>
          <a:noFill/>
          <a:ln/>
        </p:spPr>
        <p:txBody>
          <a:bodyPr wrap="none" lIns="0" tIns="0" rIns="0" bIns="0" rtlCol="0" anchor="t"/>
          <a:lstStyle/>
          <a:p>
            <a:pPr algn="l" indent="0" marL="0">
              <a:lnSpc>
                <a:spcPts val="2750"/>
              </a:lnSpc>
              <a:buNone/>
            </a:pPr>
            <a:endParaRPr lang="en-US" sz="17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96622" y="619958"/>
            <a:ext cx="7195542" cy="532567"/>
          </a:xfrm>
          <a:prstGeom prst="rect">
            <a:avLst/>
          </a:prstGeom>
          <a:noFill/>
          <a:ln/>
        </p:spPr>
        <p:txBody>
          <a:bodyPr wrap="none" lIns="0" tIns="0" rIns="0" bIns="0" rtlCol="0" anchor="t"/>
          <a:lstStyle/>
          <a:p>
            <a:pPr algn="l" indent="0" marL="0">
              <a:lnSpc>
                <a:spcPts val="4150"/>
              </a:lnSpc>
              <a:buNone/>
            </a:pPr>
            <a:r>
              <a:rPr lang="en-US" sz="3350" b="1" dirty="0">
                <a:solidFill>
                  <a:srgbClr val="000000"/>
                </a:solidFill>
                <a:latin typeface="Inter Bold" pitchFamily="34" charset="0"/>
                <a:ea typeface="Inter Bold" pitchFamily="34" charset="-122"/>
                <a:cs typeface="Inter Bold" pitchFamily="34" charset="-120"/>
              </a:rPr>
              <a:t>Diseño de Jerarquía - Sistema RPG</a:t>
            </a:r>
            <a:endParaRPr lang="en-US" sz="3350" dirty="0"/>
          </a:p>
        </p:txBody>
      </p:sp>
      <p:pic>
        <p:nvPicPr>
          <p:cNvPr id="3" name="Image 0" descr="preencoded.png">    </p:cNvPr>
          <p:cNvPicPr>
            <a:picLocks noChangeAspect="1"/>
          </p:cNvPicPr>
          <p:nvPr/>
        </p:nvPicPr>
        <p:blipFill>
          <a:blip r:embed="rId1"/>
          <a:stretch>
            <a:fillRect/>
          </a:stretch>
        </p:blipFill>
        <p:spPr>
          <a:xfrm>
            <a:off x="596622" y="1599843"/>
            <a:ext cx="5817989" cy="5817989"/>
          </a:xfrm>
          <a:prstGeom prst="rect">
            <a:avLst/>
          </a:prstGeom>
        </p:spPr>
      </p:pic>
      <p:sp>
        <p:nvSpPr>
          <p:cNvPr id="4" name="Text 1"/>
          <p:cNvSpPr/>
          <p:nvPr/>
        </p:nvSpPr>
        <p:spPr>
          <a:xfrm>
            <a:off x="6837998" y="1598057"/>
            <a:ext cx="7203281" cy="852011"/>
          </a:xfrm>
          <a:prstGeom prst="rect">
            <a:avLst/>
          </a:prstGeom>
          <a:noFill/>
          <a:ln/>
        </p:spPr>
        <p:txBody>
          <a:bodyPr wrap="square" lIns="0" tIns="0" rIns="0" bIns="0" rtlCol="0" anchor="t"/>
          <a:lstStyle/>
          <a:p>
            <a:pPr algn="l" indent="0" marL="0">
              <a:lnSpc>
                <a:spcPts val="3350"/>
              </a:lnSpc>
              <a:buNone/>
            </a:pPr>
            <a:r>
              <a:rPr lang="en-US" sz="2650" b="1" dirty="0">
                <a:solidFill>
                  <a:srgbClr val="000000"/>
                </a:solidFill>
                <a:latin typeface="Inter Bold" pitchFamily="34" charset="0"/>
                <a:ea typeface="Inter Bold" pitchFamily="34" charset="-122"/>
                <a:cs typeface="Inter Bold" pitchFamily="34" charset="-120"/>
              </a:rPr>
              <a:t>Jerarquía de Objetos: Sistema de Personajes RPG</a:t>
            </a:r>
            <a:endParaRPr lang="en-US" sz="2650" dirty="0"/>
          </a:p>
        </p:txBody>
      </p:sp>
      <p:sp>
        <p:nvSpPr>
          <p:cNvPr id="5" name="Text 2"/>
          <p:cNvSpPr/>
          <p:nvPr/>
        </p:nvSpPr>
        <p:spPr>
          <a:xfrm>
            <a:off x="6837998" y="2620447"/>
            <a:ext cx="7203281" cy="681990"/>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Diseñamos un sistema de juego de rol con una jerarquía clara que demuestra herencia multinivel:</a:t>
            </a:r>
            <a:endParaRPr lang="en-US" sz="1650" dirty="0"/>
          </a:p>
        </p:txBody>
      </p:sp>
      <p:sp>
        <p:nvSpPr>
          <p:cNvPr id="6" name="Text 3"/>
          <p:cNvSpPr/>
          <p:nvPr/>
        </p:nvSpPr>
        <p:spPr>
          <a:xfrm>
            <a:off x="6837998" y="3455789"/>
            <a:ext cx="7203281" cy="340995"/>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Clase base:</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Hero (características comunes)</a:t>
            </a:r>
            <a:endParaRPr lang="en-US" sz="1300" dirty="0"/>
          </a:p>
        </p:txBody>
      </p:sp>
      <p:sp>
        <p:nvSpPr>
          <p:cNvPr id="7" name="Text 4"/>
          <p:cNvSpPr/>
          <p:nvPr/>
        </p:nvSpPr>
        <p:spPr>
          <a:xfrm>
            <a:off x="6837998" y="3856434"/>
            <a:ext cx="7203281" cy="340995"/>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Clases especializadas:</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Shaman y Mage (habilidades específicas)</a:t>
            </a:r>
            <a:endParaRPr lang="en-US" sz="1300" dirty="0"/>
          </a:p>
        </p:txBody>
      </p:sp>
      <p:sp>
        <p:nvSpPr>
          <p:cNvPr id="8" name="Text 5"/>
          <p:cNvSpPr/>
          <p:nvPr/>
        </p:nvSpPr>
        <p:spPr>
          <a:xfrm>
            <a:off x="6837998" y="4257080"/>
            <a:ext cx="7203281" cy="681990"/>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Especializaciones:</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ElementalShaman y ArcaneMage (habilidades avanzadas)</a:t>
            </a:r>
            <a:endParaRPr lang="en-US" sz="1300" dirty="0"/>
          </a:p>
        </p:txBody>
      </p:sp>
      <p:sp>
        <p:nvSpPr>
          <p:cNvPr id="9" name="Text 6"/>
          <p:cNvSpPr/>
          <p:nvPr/>
        </p:nvSpPr>
        <p:spPr>
          <a:xfrm>
            <a:off x="6837998" y="5092422"/>
            <a:ext cx="7203281" cy="340995"/>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Características por nivel:</a:t>
            </a:r>
            <a:endParaRPr lang="en-US" sz="1650" dirty="0"/>
          </a:p>
        </p:txBody>
      </p:sp>
      <p:sp>
        <p:nvSpPr>
          <p:cNvPr id="10" name="Text 7"/>
          <p:cNvSpPr/>
          <p:nvPr/>
        </p:nvSpPr>
        <p:spPr>
          <a:xfrm>
            <a:off x="6837998" y="5586770"/>
            <a:ext cx="7203281" cy="340995"/>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Hero:</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HP, Mana, Attack, Defense, método attack()</a:t>
            </a:r>
            <a:endParaRPr lang="en-US" sz="1300" dirty="0"/>
          </a:p>
        </p:txBody>
      </p:sp>
      <p:sp>
        <p:nvSpPr>
          <p:cNvPr id="11" name="Text 8"/>
          <p:cNvSpPr/>
          <p:nvPr/>
        </p:nvSpPr>
        <p:spPr>
          <a:xfrm>
            <a:off x="6837998" y="5987415"/>
            <a:ext cx="7203281" cy="340995"/>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Shaman:</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Método heal(), modificadores por raza</a:t>
            </a:r>
            <a:endParaRPr lang="en-US" sz="1300" dirty="0"/>
          </a:p>
        </p:txBody>
      </p:sp>
      <p:sp>
        <p:nvSpPr>
          <p:cNvPr id="12" name="Text 9"/>
          <p:cNvSpPr/>
          <p:nvPr/>
        </p:nvSpPr>
        <p:spPr>
          <a:xfrm>
            <a:off x="6837998" y="6388060"/>
            <a:ext cx="7203281" cy="340995"/>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Mage:</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Método castSpell(), modificadores por raza</a:t>
            </a:r>
            <a:endParaRPr lang="en-US" sz="1300" dirty="0"/>
          </a:p>
        </p:txBody>
      </p:sp>
      <p:sp>
        <p:nvSpPr>
          <p:cNvPr id="13" name="Text 10"/>
          <p:cNvSpPr/>
          <p:nvPr/>
        </p:nvSpPr>
        <p:spPr>
          <a:xfrm>
            <a:off x="6837998" y="6788706"/>
            <a:ext cx="7203281" cy="340995"/>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ElementalShaman:</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Método castLightning()</a:t>
            </a:r>
            <a:endParaRPr lang="en-US" sz="1300" dirty="0"/>
          </a:p>
        </p:txBody>
      </p:sp>
      <p:sp>
        <p:nvSpPr>
          <p:cNvPr id="14" name="Text 11"/>
          <p:cNvSpPr/>
          <p:nvPr/>
        </p:nvSpPr>
        <p:spPr>
          <a:xfrm>
            <a:off x="6837998" y="7189351"/>
            <a:ext cx="7203281" cy="340995"/>
          </a:xfrm>
          <a:prstGeom prst="rect">
            <a:avLst/>
          </a:prstGeom>
          <a:noFill/>
          <a:ln/>
        </p:spPr>
        <p:txBody>
          <a:bodyPr wrap="none" lIns="0" tIns="0" rIns="0" bIns="0" rtlCol="0" anchor="t"/>
          <a:lstStyle/>
          <a:p>
            <a:pPr algn="l" marL="342900" indent="-342900">
              <a:lnSpc>
                <a:spcPts val="2100"/>
              </a:lnSpc>
              <a:buSzPct val="100000"/>
              <a:buChar char="•"/>
            </a:pPr>
            <a:r>
              <a:rPr lang="en-US" sz="1300" b="1" dirty="0">
                <a:solidFill>
                  <a:srgbClr val="272525"/>
                </a:solidFill>
                <a:latin typeface="Inter" pitchFamily="34" charset="0"/>
                <a:ea typeface="Inter" pitchFamily="34" charset="-122"/>
                <a:cs typeface="Inter" pitchFamily="34" charset="-120"/>
              </a:rPr>
              <a:t>ArcaneMage:</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Método castArcaneBlast()</a:t>
            </a:r>
            <a:endParaRPr lang="en-US" sz="1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538758" y="423267"/>
            <a:ext cx="6351151" cy="384810"/>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Herencia con Prototipos - Clase Base Hero</a:t>
            </a:r>
            <a:endParaRPr lang="en-US" sz="2400" dirty="0"/>
          </a:p>
        </p:txBody>
      </p:sp>
      <p:pic>
        <p:nvPicPr>
          <p:cNvPr id="3" name="Image 0" descr="preencoded.png">    </p:cNvPr>
          <p:cNvPicPr>
            <a:picLocks noChangeAspect="1"/>
          </p:cNvPicPr>
          <p:nvPr/>
        </p:nvPicPr>
        <p:blipFill>
          <a:blip r:embed="rId1"/>
          <a:stretch>
            <a:fillRect/>
          </a:stretch>
        </p:blipFill>
        <p:spPr>
          <a:xfrm>
            <a:off x="538758" y="1154311"/>
            <a:ext cx="5900857" cy="6079569"/>
          </a:xfrm>
          <a:prstGeom prst="rect">
            <a:avLst/>
          </a:prstGeom>
        </p:spPr>
      </p:pic>
      <p:sp>
        <p:nvSpPr>
          <p:cNvPr id="4" name="Text 1"/>
          <p:cNvSpPr/>
          <p:nvPr/>
        </p:nvSpPr>
        <p:spPr>
          <a:xfrm>
            <a:off x="8485465" y="1035010"/>
            <a:ext cx="5613678" cy="615553"/>
          </a:xfrm>
          <a:prstGeom prst="rect">
            <a:avLst/>
          </a:prstGeom>
          <a:noFill/>
          <a:ln/>
        </p:spPr>
        <p:txBody>
          <a:bodyPr wrap="square" lIns="0" tIns="0" rIns="0" bIns="0" rtlCol="0" anchor="t"/>
          <a:lstStyle/>
          <a:p>
            <a:pPr algn="l" marL="3429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En JavaScript tradicional usamos funciones constructoras y la cadena de prototipos para simular herencia de clases. </a:t>
            </a:r>
            <a:endParaRPr lang="en-US" sz="1200" dirty="0"/>
          </a:p>
        </p:txBody>
      </p:sp>
      <p:sp>
        <p:nvSpPr>
          <p:cNvPr id="5" name="Text 2"/>
          <p:cNvSpPr/>
          <p:nvPr/>
        </p:nvSpPr>
        <p:spPr>
          <a:xfrm>
            <a:off x="8485465" y="1704380"/>
            <a:ext cx="5613678" cy="615553"/>
          </a:xfrm>
          <a:prstGeom prst="rect">
            <a:avLst/>
          </a:prstGeom>
          <a:noFill/>
          <a:ln/>
        </p:spPr>
        <p:txBody>
          <a:bodyPr wrap="square" lIns="0" tIns="0" rIns="0" bIns="0" rtlCol="0" anchor="t"/>
          <a:lstStyle/>
          <a:p>
            <a:pPr algn="l" marL="342900" indent="-342900">
              <a:lnSpc>
                <a:spcPts val="1900"/>
              </a:lnSpc>
              <a:buSzPct val="100000"/>
              <a:buChar char="•"/>
            </a:pPr>
            <a:r>
              <a:rPr lang="en-US" sz="1200" dirty="0">
                <a:solidFill>
                  <a:srgbClr val="272525"/>
                </a:solidFill>
                <a:latin typeface="Inter" pitchFamily="34" charset="0"/>
                <a:ea typeface="Inter" pitchFamily="34" charset="-122"/>
                <a:cs typeface="Inter" pitchFamily="34" charset="-120"/>
              </a:rPr>
              <a:t>Cada nivel de la jerarquía requiere tres pasos: constructor, configuración del prototipo y restauración del constructor.</a:t>
            </a:r>
            <a:endParaRPr lang="en-US" sz="1200" dirty="0"/>
          </a:p>
        </p:txBody>
      </p:sp>
      <p:sp>
        <p:nvSpPr>
          <p:cNvPr id="6" name="Text 3"/>
          <p:cNvSpPr/>
          <p:nvPr/>
        </p:nvSpPr>
        <p:spPr>
          <a:xfrm>
            <a:off x="538758" y="7580114"/>
            <a:ext cx="13552884" cy="246221"/>
          </a:xfrm>
          <a:prstGeom prst="rect">
            <a:avLst/>
          </a:prstGeom>
          <a:noFill/>
          <a:ln/>
        </p:spPr>
        <p:txBody>
          <a:bodyPr wrap="none" lIns="0" tIns="0" rIns="0" bIns="0" rtlCol="0" anchor="t"/>
          <a:lstStyle/>
          <a:p>
            <a:pPr algn="l" indent="0" marL="0">
              <a:lnSpc>
                <a:spcPts val="1900"/>
              </a:lnSpc>
              <a:buNone/>
            </a:pPr>
            <a:endParaRPr 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643890" y="506492"/>
            <a:ext cx="7223879" cy="459938"/>
          </a:xfrm>
          <a:prstGeom prst="rect">
            <a:avLst/>
          </a:prstGeom>
          <a:noFill/>
          <a:ln/>
        </p:spPr>
        <p:txBody>
          <a:bodyPr wrap="none" lIns="0" tIns="0" rIns="0" bIns="0" rtlCol="0" anchor="t"/>
          <a:lstStyle/>
          <a:p>
            <a:pPr algn="l" indent="0" marL="0">
              <a:lnSpc>
                <a:spcPts val="3600"/>
              </a:lnSpc>
              <a:buNone/>
            </a:pPr>
            <a:r>
              <a:rPr lang="en-US" sz="2850" b="1" dirty="0">
                <a:solidFill>
                  <a:srgbClr val="000000"/>
                </a:solidFill>
                <a:latin typeface="Inter Bold" pitchFamily="34" charset="0"/>
                <a:ea typeface="Inter Bold" pitchFamily="34" charset="-122"/>
                <a:cs typeface="Inter Bold" pitchFamily="34" charset="-120"/>
              </a:rPr>
              <a:t>Herencia con Prototipos - Clase Shaman</a:t>
            </a:r>
            <a:endParaRPr lang="en-US" sz="2850" dirty="0"/>
          </a:p>
        </p:txBody>
      </p:sp>
      <p:pic>
        <p:nvPicPr>
          <p:cNvPr id="3" name="Image 0" descr="preencoded.png">    </p:cNvPr>
          <p:cNvPicPr>
            <a:picLocks noChangeAspect="1"/>
          </p:cNvPicPr>
          <p:nvPr/>
        </p:nvPicPr>
        <p:blipFill>
          <a:blip r:embed="rId1"/>
          <a:stretch>
            <a:fillRect/>
          </a:stretch>
        </p:blipFill>
        <p:spPr>
          <a:xfrm>
            <a:off x="643890" y="1380292"/>
            <a:ext cx="6521648" cy="5634514"/>
          </a:xfrm>
          <a:prstGeom prst="rect">
            <a:avLst/>
          </a:prstGeom>
        </p:spPr>
      </p:pic>
      <p:sp>
        <p:nvSpPr>
          <p:cNvPr id="4" name="Text 1"/>
          <p:cNvSpPr/>
          <p:nvPr/>
        </p:nvSpPr>
        <p:spPr>
          <a:xfrm>
            <a:off x="8788479" y="1338858"/>
            <a:ext cx="5205532" cy="736044"/>
          </a:xfrm>
          <a:prstGeom prst="rect">
            <a:avLst/>
          </a:prstGeom>
          <a:noFill/>
          <a:ln/>
        </p:spPr>
        <p:txBody>
          <a:bodyPr wrap="square" lIns="0" tIns="0" rIns="0" bIns="0" rtlCol="0" anchor="t"/>
          <a:lstStyle/>
          <a:p>
            <a:pPr algn="l" indent="0" marL="0">
              <a:lnSpc>
                <a:spcPts val="2850"/>
              </a:lnSpc>
              <a:buNone/>
            </a:pPr>
            <a:r>
              <a:rPr lang="en-US" sz="1800" dirty="0">
                <a:solidFill>
                  <a:srgbClr val="272525"/>
                </a:solidFill>
                <a:latin typeface="Inter" pitchFamily="34" charset="0"/>
                <a:ea typeface="Inter" pitchFamily="34" charset="-122"/>
                <a:cs typeface="Inter" pitchFamily="34" charset="-120"/>
              </a:rPr>
              <a:t>Para crear una clase que herede de Hero, necesitamos:</a:t>
            </a:r>
            <a:endParaRPr lang="en-US" sz="1800" dirty="0"/>
          </a:p>
        </p:txBody>
      </p:sp>
      <p:sp>
        <p:nvSpPr>
          <p:cNvPr id="5" name="Text 2"/>
          <p:cNvSpPr/>
          <p:nvPr/>
        </p:nvSpPr>
        <p:spPr>
          <a:xfrm>
            <a:off x="8788479" y="2240399"/>
            <a:ext cx="5205532" cy="736044"/>
          </a:xfrm>
          <a:prstGeom prst="rect">
            <a:avLst/>
          </a:prstGeom>
          <a:noFill/>
          <a:ln/>
        </p:spPr>
        <p:txBody>
          <a:bodyPr wrap="square" lIns="0" tIns="0" rIns="0" bIns="0" rtlCol="0" anchor="t"/>
          <a:lstStyle/>
          <a:p>
            <a:pPr algn="l" indent="0" marL="0">
              <a:lnSpc>
                <a:spcPts val="2850"/>
              </a:lnSpc>
              <a:buNone/>
            </a:pPr>
            <a:r>
              <a:rPr lang="en-US" sz="1800" b="1" dirty="0">
                <a:solidFill>
                  <a:srgbClr val="272525"/>
                </a:solidFill>
                <a:latin typeface="Inter" pitchFamily="34" charset="0"/>
                <a:ea typeface="Inter" pitchFamily="34" charset="-122"/>
                <a:cs typeface="Inter" pitchFamily="34" charset="-120"/>
              </a:rPr>
              <a:t>Llamar al constructor padre</a:t>
            </a:r>
            <a:pPr algn="l" indent="0" marL="0">
              <a:lnSpc>
                <a:spcPts val="2850"/>
              </a:lnSpc>
              <a:buNone/>
            </a:pPr>
            <a:r>
              <a:rPr lang="en-US" sz="1800" dirty="0">
                <a:solidFill>
                  <a:srgbClr val="272525"/>
                </a:solidFill>
                <a:latin typeface="Inter" pitchFamily="34" charset="0"/>
                <a:ea typeface="Inter" pitchFamily="34" charset="-122"/>
                <a:cs typeface="Inter" pitchFamily="34" charset="-120"/>
              </a:rPr>
              <a:t> con </a:t>
            </a:r>
            <a:pPr algn="l" indent="0" marL="0">
              <a:lnSpc>
                <a:spcPts val="2850"/>
              </a:lnSpc>
              <a:buNone/>
            </a:pPr>
            <a:r>
              <a:rPr lang="en-US" sz="1800" dirty="0">
                <a:solidFill>
                  <a:srgbClr val="272525"/>
                </a:solidFill>
                <a:highlight>
                  <a:srgbClr val="DDEAEE"/>
                </a:highlight>
                <a:latin typeface="Consolas" pitchFamily="34" charset="0"/>
                <a:ea typeface="Consolas" pitchFamily="34" charset="-122"/>
                <a:cs typeface="Consolas" pitchFamily="34" charset="-120"/>
              </a:rPr>
              <a:t>Hero.call(this, ...)</a:t>
            </a:r>
            <a:endParaRPr lang="en-US" sz="1800" dirty="0"/>
          </a:p>
        </p:txBody>
      </p:sp>
      <p:sp>
        <p:nvSpPr>
          <p:cNvPr id="6" name="Text 3"/>
          <p:cNvSpPr/>
          <p:nvPr/>
        </p:nvSpPr>
        <p:spPr>
          <a:xfrm>
            <a:off x="8788479" y="3141940"/>
            <a:ext cx="5205532" cy="736044"/>
          </a:xfrm>
          <a:prstGeom prst="rect">
            <a:avLst/>
          </a:prstGeom>
          <a:noFill/>
          <a:ln/>
        </p:spPr>
        <p:txBody>
          <a:bodyPr wrap="square" lIns="0" tIns="0" rIns="0" bIns="0" rtlCol="0" anchor="t"/>
          <a:lstStyle/>
          <a:p>
            <a:pPr algn="l" indent="0" marL="0">
              <a:lnSpc>
                <a:spcPts val="2850"/>
              </a:lnSpc>
              <a:buNone/>
            </a:pPr>
            <a:r>
              <a:rPr lang="en-US" sz="1800" b="1" dirty="0">
                <a:solidFill>
                  <a:srgbClr val="272525"/>
                </a:solidFill>
                <a:latin typeface="Inter" pitchFamily="34" charset="0"/>
                <a:ea typeface="Inter" pitchFamily="34" charset="-122"/>
                <a:cs typeface="Inter" pitchFamily="34" charset="-120"/>
              </a:rPr>
              <a:t>Configurar la cadena de prototipos</a:t>
            </a:r>
            <a:pPr algn="l" indent="0" marL="0">
              <a:lnSpc>
                <a:spcPts val="2850"/>
              </a:lnSpc>
              <a:buNone/>
            </a:pPr>
            <a:r>
              <a:rPr lang="en-US" sz="1800" dirty="0">
                <a:solidFill>
                  <a:srgbClr val="272525"/>
                </a:solidFill>
                <a:latin typeface="Inter" pitchFamily="34" charset="0"/>
                <a:ea typeface="Inter" pitchFamily="34" charset="-122"/>
                <a:cs typeface="Inter" pitchFamily="34" charset="-120"/>
              </a:rPr>
              <a:t> con </a:t>
            </a:r>
            <a:pPr algn="l" indent="0" marL="0">
              <a:lnSpc>
                <a:spcPts val="2850"/>
              </a:lnSpc>
              <a:buNone/>
            </a:pPr>
            <a:r>
              <a:rPr lang="en-US" sz="1800" dirty="0">
                <a:solidFill>
                  <a:srgbClr val="272525"/>
                </a:solidFill>
                <a:highlight>
                  <a:srgbClr val="DDEAEE"/>
                </a:highlight>
                <a:latin typeface="Consolas" pitchFamily="34" charset="0"/>
                <a:ea typeface="Consolas" pitchFamily="34" charset="-122"/>
                <a:cs typeface="Consolas" pitchFamily="34" charset="-120"/>
              </a:rPr>
              <a:t>Object.create()</a:t>
            </a:r>
            <a:endParaRPr lang="en-US" sz="1800" dirty="0"/>
          </a:p>
        </p:txBody>
      </p:sp>
      <p:sp>
        <p:nvSpPr>
          <p:cNvPr id="7" name="Text 4"/>
          <p:cNvSpPr/>
          <p:nvPr/>
        </p:nvSpPr>
        <p:spPr>
          <a:xfrm>
            <a:off x="8788479" y="4043482"/>
            <a:ext cx="5205532" cy="368022"/>
          </a:xfrm>
          <a:prstGeom prst="rect">
            <a:avLst/>
          </a:prstGeom>
          <a:noFill/>
          <a:ln/>
        </p:spPr>
        <p:txBody>
          <a:bodyPr wrap="none" lIns="0" tIns="0" rIns="0" bIns="0" rtlCol="0" anchor="t"/>
          <a:lstStyle/>
          <a:p>
            <a:pPr algn="l" indent="0" marL="0">
              <a:lnSpc>
                <a:spcPts val="2850"/>
              </a:lnSpc>
              <a:buNone/>
            </a:pPr>
            <a:r>
              <a:rPr lang="en-US" sz="1800" b="1" dirty="0">
                <a:solidFill>
                  <a:srgbClr val="272525"/>
                </a:solidFill>
                <a:latin typeface="Inter" pitchFamily="34" charset="0"/>
                <a:ea typeface="Inter" pitchFamily="34" charset="-122"/>
                <a:cs typeface="Inter" pitchFamily="34" charset="-120"/>
              </a:rPr>
              <a:t>Restaurar la referencia al constructor</a:t>
            </a:r>
            <a:pPr algn="l" indent="0" marL="0">
              <a:lnSpc>
                <a:spcPts val="2850"/>
              </a:lnSpc>
              <a:buNone/>
            </a:pPr>
            <a:r>
              <a:rPr lang="en-US" sz="1800" dirty="0">
                <a:solidFill>
                  <a:srgbClr val="272525"/>
                </a:solidFill>
                <a:latin typeface="Inter" pitchFamily="34" charset="0"/>
                <a:ea typeface="Inter" pitchFamily="34" charset="-122"/>
                <a:cs typeface="Inter" pitchFamily="34" charset="-120"/>
              </a:rPr>
              <a:t> correcto</a:t>
            </a:r>
            <a:endParaRPr lang="en-US" sz="1800" dirty="0"/>
          </a:p>
        </p:txBody>
      </p:sp>
      <p:sp>
        <p:nvSpPr>
          <p:cNvPr id="8" name="Text 5"/>
          <p:cNvSpPr/>
          <p:nvPr/>
        </p:nvSpPr>
        <p:spPr>
          <a:xfrm>
            <a:off x="643890" y="7428667"/>
            <a:ext cx="13342620" cy="294323"/>
          </a:xfrm>
          <a:prstGeom prst="rect">
            <a:avLst/>
          </a:prstGeom>
          <a:noFill/>
          <a:ln/>
        </p:spPr>
        <p:txBody>
          <a:bodyPr wrap="none" lIns="0" tIns="0" rIns="0" bIns="0" rtlCol="0" anchor="t"/>
          <a:lstStyle/>
          <a:p>
            <a:pPr algn="l" indent="0" marL="0">
              <a:lnSpc>
                <a:spcPts val="2300"/>
              </a:lnSpc>
              <a:buNone/>
            </a:pP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17471" y="563642"/>
            <a:ext cx="12027456" cy="512564"/>
          </a:xfrm>
          <a:prstGeom prst="rect">
            <a:avLst/>
          </a:prstGeom>
          <a:noFill/>
          <a:ln/>
        </p:spPr>
        <p:txBody>
          <a:bodyPr wrap="none" lIns="0" tIns="0" rIns="0" bIns="0" rtlCol="0" anchor="t"/>
          <a:lstStyle/>
          <a:p>
            <a:pPr algn="l" indent="0" marL="0">
              <a:lnSpc>
                <a:spcPts val="4000"/>
              </a:lnSpc>
              <a:buNone/>
            </a:pPr>
            <a:r>
              <a:rPr lang="en-US" sz="3200" b="1" dirty="0">
                <a:solidFill>
                  <a:srgbClr val="000000"/>
                </a:solidFill>
                <a:latin typeface="Inter Bold" pitchFamily="34" charset="0"/>
                <a:ea typeface="Inter Bold" pitchFamily="34" charset="-122"/>
                <a:cs typeface="Inter Bold" pitchFamily="34" charset="-120"/>
              </a:rPr>
              <a:t>Herencia con Prototipos - Especialización ElementalShaman</a:t>
            </a:r>
            <a:endParaRPr lang="en-US" sz="3200" dirty="0"/>
          </a:p>
        </p:txBody>
      </p:sp>
      <p:pic>
        <p:nvPicPr>
          <p:cNvPr id="3" name="Image 0" descr="preencoded.png">    </p:cNvPr>
          <p:cNvPicPr>
            <a:picLocks noChangeAspect="1"/>
          </p:cNvPicPr>
          <p:nvPr/>
        </p:nvPicPr>
        <p:blipFill>
          <a:blip r:embed="rId1"/>
          <a:stretch>
            <a:fillRect/>
          </a:stretch>
        </p:blipFill>
        <p:spPr>
          <a:xfrm>
            <a:off x="717471" y="1537454"/>
            <a:ext cx="7032427" cy="5426869"/>
          </a:xfrm>
          <a:prstGeom prst="rect">
            <a:avLst/>
          </a:prstGeom>
        </p:spPr>
      </p:pic>
      <p:sp>
        <p:nvSpPr>
          <p:cNvPr id="4" name="Text 1"/>
          <p:cNvSpPr/>
          <p:nvPr/>
        </p:nvSpPr>
        <p:spPr>
          <a:xfrm>
            <a:off x="8257580" y="1491258"/>
            <a:ext cx="5662851" cy="2049661"/>
          </a:xfrm>
          <a:prstGeom prst="rect">
            <a:avLst/>
          </a:prstGeom>
          <a:noFill/>
          <a:ln/>
        </p:spPr>
        <p:txBody>
          <a:bodyPr wrap="square" lIns="0" tIns="0" rIns="0" bIns="0" rtlCol="0" anchor="t"/>
          <a:lstStyle/>
          <a:p>
            <a:pPr algn="l" indent="0" marL="0">
              <a:lnSpc>
                <a:spcPts val="3200"/>
              </a:lnSpc>
              <a:buNone/>
            </a:pPr>
            <a:r>
              <a:rPr lang="en-US" sz="2000" dirty="0">
                <a:solidFill>
                  <a:srgbClr val="272525"/>
                </a:solidFill>
                <a:latin typeface="Inter" pitchFamily="34" charset="0"/>
                <a:ea typeface="Inter" pitchFamily="34" charset="-122"/>
                <a:cs typeface="Inter" pitchFamily="34" charset="-120"/>
              </a:rPr>
              <a:t>La herencia multinivel sigue el mismo patrón, pero ahora heredamos de Shaman en lugar de Hero directamente. Esto permite que ElementalShaman tenga acceso a métodos de ambos niveles superiores.</a:t>
            </a:r>
            <a:endParaRPr lang="en-US" sz="2000" dirty="0"/>
          </a:p>
        </p:txBody>
      </p:sp>
      <p:sp>
        <p:nvSpPr>
          <p:cNvPr id="5" name="Text 2"/>
          <p:cNvSpPr/>
          <p:nvPr/>
        </p:nvSpPr>
        <p:spPr>
          <a:xfrm>
            <a:off x="717471" y="7425571"/>
            <a:ext cx="13195459" cy="328017"/>
          </a:xfrm>
          <a:prstGeom prst="rect">
            <a:avLst/>
          </a:prstGeom>
          <a:noFill/>
          <a:ln/>
        </p:spPr>
        <p:txBody>
          <a:bodyPr wrap="none" lIns="0" tIns="0" rIns="0" bIns="0" rtlCol="0" anchor="t"/>
          <a:lstStyle/>
          <a:p>
            <a:pPr algn="l" indent="0" marL="0">
              <a:lnSpc>
                <a:spcPts val="2550"/>
              </a:lnSpc>
              <a:buNone/>
            </a:pPr>
            <a:endParaRPr lang="en-US"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18066" y="564118"/>
            <a:ext cx="9552861" cy="512802"/>
          </a:xfrm>
          <a:prstGeom prst="rect">
            <a:avLst/>
          </a:prstGeom>
          <a:noFill/>
          <a:ln/>
        </p:spPr>
        <p:txBody>
          <a:bodyPr wrap="none" lIns="0" tIns="0" rIns="0" bIns="0" rtlCol="0" anchor="t"/>
          <a:lstStyle/>
          <a:p>
            <a:pPr algn="l" indent="0" marL="0">
              <a:lnSpc>
                <a:spcPts val="4000"/>
              </a:lnSpc>
              <a:buNone/>
            </a:pPr>
            <a:r>
              <a:rPr lang="en-US" sz="3200" b="1" dirty="0">
                <a:solidFill>
                  <a:srgbClr val="000000"/>
                </a:solidFill>
                <a:latin typeface="Inter Bold" pitchFamily="34" charset="0"/>
                <a:ea typeface="Inter Bold" pitchFamily="34" charset="-122"/>
                <a:cs typeface="Inter Bold" pitchFamily="34" charset="-120"/>
              </a:rPr>
              <a:t>Misma Jerarquía con Sintaxis de Clases (ES6+).</a:t>
            </a:r>
            <a:endParaRPr lang="en-US" sz="3200" dirty="0"/>
          </a:p>
        </p:txBody>
      </p:sp>
      <p:pic>
        <p:nvPicPr>
          <p:cNvPr id="3" name="Image 0" descr="preencoded.png">    </p:cNvPr>
          <p:cNvPicPr>
            <a:picLocks noChangeAspect="1"/>
          </p:cNvPicPr>
          <p:nvPr/>
        </p:nvPicPr>
        <p:blipFill>
          <a:blip r:embed="rId1"/>
          <a:stretch>
            <a:fillRect/>
          </a:stretch>
        </p:blipFill>
        <p:spPr>
          <a:xfrm>
            <a:off x="718066" y="1538407"/>
            <a:ext cx="7442359" cy="5985986"/>
          </a:xfrm>
          <a:prstGeom prst="rect">
            <a:avLst/>
          </a:prstGeom>
        </p:spPr>
      </p:pic>
      <p:sp>
        <p:nvSpPr>
          <p:cNvPr id="4" name="Text 1"/>
          <p:cNvSpPr/>
          <p:nvPr/>
        </p:nvSpPr>
        <p:spPr>
          <a:xfrm>
            <a:off x="8668583" y="1492210"/>
            <a:ext cx="5251252" cy="2461736"/>
          </a:xfrm>
          <a:prstGeom prst="rect">
            <a:avLst/>
          </a:prstGeom>
          <a:noFill/>
          <a:ln/>
        </p:spPr>
        <p:txBody>
          <a:bodyPr wrap="square" lIns="0" tIns="0" rIns="0" bIns="0" rtlCol="0" anchor="t"/>
          <a:lstStyle/>
          <a:p>
            <a:pPr algn="l" indent="0" marL="0">
              <a:lnSpc>
                <a:spcPts val="3200"/>
              </a:lnSpc>
              <a:buNone/>
            </a:pPr>
            <a:r>
              <a:rPr lang="en-US" sz="2000" dirty="0">
                <a:solidFill>
                  <a:srgbClr val="272525"/>
                </a:solidFill>
                <a:latin typeface="Inter" pitchFamily="34" charset="0"/>
                <a:ea typeface="Inter" pitchFamily="34" charset="-122"/>
                <a:cs typeface="Inter" pitchFamily="34" charset="-120"/>
              </a:rPr>
              <a:t>A partir de ES6, JavaScript introdujo la sintaxis </a:t>
            </a:r>
            <a:pPr algn="l" indent="0" marL="0">
              <a:lnSpc>
                <a:spcPts val="3200"/>
              </a:lnSpc>
              <a:buNone/>
            </a:pPr>
            <a:r>
              <a:rPr lang="en-US" sz="2000" dirty="0">
                <a:solidFill>
                  <a:srgbClr val="272525"/>
                </a:solidFill>
                <a:highlight>
                  <a:srgbClr val="DDEAEE"/>
                </a:highlight>
                <a:latin typeface="Consolas" pitchFamily="34" charset="0"/>
                <a:ea typeface="Consolas" pitchFamily="34" charset="-122"/>
                <a:cs typeface="Consolas" pitchFamily="34" charset="-120"/>
              </a:rPr>
              <a:t>class</a:t>
            </a:r>
            <a:pPr algn="l" indent="0" marL="0">
              <a:lnSpc>
                <a:spcPts val="3200"/>
              </a:lnSpc>
              <a:buNone/>
            </a:pPr>
            <a:r>
              <a:rPr lang="en-US" sz="2000" dirty="0">
                <a:solidFill>
                  <a:srgbClr val="272525"/>
                </a:solidFill>
                <a:latin typeface="Inter" pitchFamily="34" charset="0"/>
                <a:ea typeface="Inter" pitchFamily="34" charset="-122"/>
                <a:cs typeface="Inter" pitchFamily="34" charset="-120"/>
              </a:rPr>
              <a:t> que simplifica enormemente la herencia. Aunque internamente sigue usando prototipos, la sintaxis es más limpia y familiar para desarrolladores de otros lenguajes.</a:t>
            </a:r>
            <a:endParaRPr lang="en-US" sz="2000" dirty="0"/>
          </a:p>
        </p:txBody>
      </p:sp>
      <p:sp>
        <p:nvSpPr>
          <p:cNvPr id="5" name="Text 2"/>
          <p:cNvSpPr/>
          <p:nvPr/>
        </p:nvSpPr>
        <p:spPr>
          <a:xfrm>
            <a:off x="718066" y="7985879"/>
            <a:ext cx="13194268" cy="328136"/>
          </a:xfrm>
          <a:prstGeom prst="rect">
            <a:avLst/>
          </a:prstGeom>
          <a:noFill/>
          <a:ln/>
        </p:spPr>
        <p:txBody>
          <a:bodyPr wrap="none" lIns="0" tIns="0" rIns="0" bIns="0" rtlCol="0" anchor="t"/>
          <a:lstStyle/>
          <a:p>
            <a:pPr algn="l" indent="0" marL="0">
              <a:lnSpc>
                <a:spcPts val="2550"/>
              </a:lnSpc>
              <a:buNone/>
            </a:pPr>
            <a:endParaRPr lang="en-US" sz="1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27234" y="571381"/>
            <a:ext cx="8762762" cy="519351"/>
          </a:xfrm>
          <a:prstGeom prst="rect">
            <a:avLst/>
          </a:prstGeom>
          <a:noFill/>
          <a:ln/>
        </p:spPr>
        <p:txBody>
          <a:bodyPr wrap="none" lIns="0" tIns="0" rIns="0" bIns="0" rtlCol="0" anchor="t"/>
          <a:lstStyle/>
          <a:p>
            <a:pPr algn="l" indent="0" marL="0">
              <a:lnSpc>
                <a:spcPts val="4050"/>
              </a:lnSpc>
              <a:buNone/>
            </a:pPr>
            <a:r>
              <a:rPr lang="en-US" sz="3250" b="1" dirty="0">
                <a:solidFill>
                  <a:srgbClr val="000000"/>
                </a:solidFill>
                <a:latin typeface="Inter Bold" pitchFamily="34" charset="0"/>
                <a:ea typeface="Inter Bold" pitchFamily="34" charset="-122"/>
                <a:cs typeface="Inter Bold" pitchFamily="34" charset="-120"/>
              </a:rPr>
              <a:t>Herencia Simplificada con extends y super.</a:t>
            </a:r>
            <a:endParaRPr lang="en-US" sz="3250" dirty="0"/>
          </a:p>
        </p:txBody>
      </p:sp>
      <p:pic>
        <p:nvPicPr>
          <p:cNvPr id="3" name="Image 0" descr="preencoded.png">    </p:cNvPr>
          <p:cNvPicPr>
            <a:picLocks noChangeAspect="1"/>
          </p:cNvPicPr>
          <p:nvPr/>
        </p:nvPicPr>
        <p:blipFill>
          <a:blip r:embed="rId1"/>
          <a:stretch>
            <a:fillRect/>
          </a:stretch>
        </p:blipFill>
        <p:spPr>
          <a:xfrm>
            <a:off x="727234" y="1558171"/>
            <a:ext cx="7155418" cy="5865971"/>
          </a:xfrm>
          <a:prstGeom prst="rect">
            <a:avLst/>
          </a:prstGeom>
        </p:spPr>
      </p:pic>
      <p:sp>
        <p:nvSpPr>
          <p:cNvPr id="4" name="Text 1"/>
          <p:cNvSpPr/>
          <p:nvPr/>
        </p:nvSpPr>
        <p:spPr>
          <a:xfrm>
            <a:off x="8397240" y="1511379"/>
            <a:ext cx="5513427" cy="2092285"/>
          </a:xfrm>
          <a:prstGeom prst="rect">
            <a:avLst/>
          </a:prstGeom>
          <a:noFill/>
          <a:ln/>
        </p:spPr>
        <p:txBody>
          <a:bodyPr wrap="square" lIns="0" tIns="0" rIns="0" bIns="0" rtlCol="0" anchor="t"/>
          <a:lstStyle/>
          <a:p>
            <a:pPr algn="l" indent="0" marL="0">
              <a:lnSpc>
                <a:spcPts val="3250"/>
              </a:lnSpc>
              <a:buNone/>
            </a:pPr>
            <a:r>
              <a:rPr lang="en-US" sz="2000" dirty="0">
                <a:solidFill>
                  <a:srgbClr val="272525"/>
                </a:solidFill>
                <a:latin typeface="Inter" pitchFamily="34" charset="0"/>
                <a:ea typeface="Inter" pitchFamily="34" charset="-122"/>
                <a:cs typeface="Inter" pitchFamily="34" charset="-120"/>
              </a:rPr>
              <a:t>Las clases ES6+ usan </a:t>
            </a:r>
            <a:pPr algn="l" indent="0" marL="0">
              <a:lnSpc>
                <a:spcPts val="3250"/>
              </a:lnSpc>
              <a:buNone/>
            </a:pPr>
            <a:r>
              <a:rPr lang="en-US" sz="2000" dirty="0">
                <a:solidFill>
                  <a:srgbClr val="272525"/>
                </a:solidFill>
                <a:highlight>
                  <a:srgbClr val="DDEAEE"/>
                </a:highlight>
                <a:latin typeface="Consolas" pitchFamily="34" charset="0"/>
                <a:ea typeface="Consolas" pitchFamily="34" charset="-122"/>
                <a:cs typeface="Consolas" pitchFamily="34" charset="-120"/>
              </a:rPr>
              <a:t>extends</a:t>
            </a:r>
            <a:pPr algn="l" indent="0" marL="0">
              <a:lnSpc>
                <a:spcPts val="3250"/>
              </a:lnSpc>
              <a:buNone/>
            </a:pPr>
            <a:r>
              <a:rPr lang="en-US" sz="2000" dirty="0">
                <a:solidFill>
                  <a:srgbClr val="272525"/>
                </a:solidFill>
                <a:latin typeface="Inter" pitchFamily="34" charset="0"/>
                <a:ea typeface="Inter" pitchFamily="34" charset="-122"/>
                <a:cs typeface="Inter" pitchFamily="34" charset="-120"/>
              </a:rPr>
              <a:t> para herencia y </a:t>
            </a:r>
            <a:pPr algn="l" indent="0" marL="0">
              <a:lnSpc>
                <a:spcPts val="3250"/>
              </a:lnSpc>
              <a:buNone/>
            </a:pPr>
            <a:r>
              <a:rPr lang="en-US" sz="2000" dirty="0">
                <a:solidFill>
                  <a:srgbClr val="272525"/>
                </a:solidFill>
                <a:highlight>
                  <a:srgbClr val="DDEAEE"/>
                </a:highlight>
                <a:latin typeface="Consolas" pitchFamily="34" charset="0"/>
                <a:ea typeface="Consolas" pitchFamily="34" charset="-122"/>
                <a:cs typeface="Consolas" pitchFamily="34" charset="-120"/>
              </a:rPr>
              <a:t>super()</a:t>
            </a:r>
            <a:pPr algn="l" indent="0" marL="0">
              <a:lnSpc>
                <a:spcPts val="3250"/>
              </a:lnSpc>
              <a:buNone/>
            </a:pPr>
            <a:r>
              <a:rPr lang="en-US" sz="2000" dirty="0">
                <a:solidFill>
                  <a:srgbClr val="272525"/>
                </a:solidFill>
                <a:latin typeface="Inter" pitchFamily="34" charset="0"/>
                <a:ea typeface="Inter" pitchFamily="34" charset="-122"/>
                <a:cs typeface="Inter" pitchFamily="34" charset="-120"/>
              </a:rPr>
              <a:t> para llamar al constructor padre. Esto elimina la necesidad de manipular prototipos manualmente y hace el código más legible y mantenible.</a:t>
            </a:r>
            <a:endParaRPr lang="en-US" sz="2000" dirty="0"/>
          </a:p>
        </p:txBody>
      </p:sp>
      <p:sp>
        <p:nvSpPr>
          <p:cNvPr id="5" name="Text 2"/>
          <p:cNvSpPr/>
          <p:nvPr/>
        </p:nvSpPr>
        <p:spPr>
          <a:xfrm>
            <a:off x="727234" y="7891582"/>
            <a:ext cx="13175933" cy="332423"/>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525542" y="412909"/>
            <a:ext cx="5241488" cy="375404"/>
          </a:xfrm>
          <a:prstGeom prst="rect">
            <a:avLst/>
          </a:prstGeom>
          <a:noFill/>
          <a:ln/>
        </p:spPr>
        <p:txBody>
          <a:bodyPr wrap="none" lIns="0" tIns="0" rIns="0" bIns="0" rtlCol="0" anchor="t"/>
          <a:lstStyle/>
          <a:p>
            <a:pPr algn="l" indent="0" marL="0">
              <a:lnSpc>
                <a:spcPts val="2950"/>
              </a:lnSpc>
              <a:buNone/>
            </a:pPr>
            <a:r>
              <a:rPr lang="en-US" sz="2350" b="1" dirty="0">
                <a:solidFill>
                  <a:srgbClr val="000000"/>
                </a:solidFill>
                <a:latin typeface="Inter Bold" pitchFamily="34" charset="0"/>
                <a:ea typeface="Inter Bold" pitchFamily="34" charset="-122"/>
                <a:cs typeface="Inter Bold" pitchFamily="34" charset="-120"/>
              </a:rPr>
              <a:t>Comparación: Prototipos vs Clases.</a:t>
            </a:r>
            <a:endParaRPr lang="en-US" sz="2350" dirty="0"/>
          </a:p>
        </p:txBody>
      </p:sp>
      <p:sp>
        <p:nvSpPr>
          <p:cNvPr id="3" name="Text 1"/>
          <p:cNvSpPr/>
          <p:nvPr/>
        </p:nvSpPr>
        <p:spPr>
          <a:xfrm>
            <a:off x="525542" y="938451"/>
            <a:ext cx="2923342" cy="281583"/>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Ventajas de cada enfoque:</a:t>
            </a:r>
            <a:endParaRPr lang="en-US" sz="1750" dirty="0"/>
          </a:p>
        </p:txBody>
      </p:sp>
      <p:sp>
        <p:nvSpPr>
          <p:cNvPr id="4" name="Text 2"/>
          <p:cNvSpPr/>
          <p:nvPr/>
        </p:nvSpPr>
        <p:spPr>
          <a:xfrm>
            <a:off x="525542" y="1580317"/>
            <a:ext cx="6606540" cy="300395"/>
          </a:xfrm>
          <a:prstGeom prst="rect">
            <a:avLst/>
          </a:prstGeom>
          <a:noFill/>
          <a:ln/>
        </p:spPr>
        <p:txBody>
          <a:bodyPr wrap="none" lIns="0" tIns="0" rIns="0" bIns="0" rtlCol="0" anchor="t"/>
          <a:lstStyle/>
          <a:p>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Prototipos (ES5):</a:t>
            </a:r>
            <a:endParaRPr lang="en-US" sz="1450" dirty="0"/>
          </a:p>
        </p:txBody>
      </p:sp>
      <p:sp>
        <p:nvSpPr>
          <p:cNvPr id="5" name="Text 3"/>
          <p:cNvSpPr/>
          <p:nvPr/>
        </p:nvSpPr>
        <p:spPr>
          <a:xfrm>
            <a:off x="525542" y="2015847"/>
            <a:ext cx="6606540" cy="30039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Mayor control sobre la herencia</a:t>
            </a:r>
            <a:endParaRPr lang="en-US" sz="1150" dirty="0"/>
          </a:p>
        </p:txBody>
      </p:sp>
      <p:sp>
        <p:nvSpPr>
          <p:cNvPr id="6" name="Text 4"/>
          <p:cNvSpPr/>
          <p:nvPr/>
        </p:nvSpPr>
        <p:spPr>
          <a:xfrm>
            <a:off x="525542" y="2368748"/>
            <a:ext cx="6606540" cy="30039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Comprensión profunda del modelo de objetos JS</a:t>
            </a:r>
            <a:endParaRPr lang="en-US" sz="1150" dirty="0"/>
          </a:p>
        </p:txBody>
      </p:sp>
      <p:sp>
        <p:nvSpPr>
          <p:cNvPr id="7" name="Text 5"/>
          <p:cNvSpPr/>
          <p:nvPr/>
        </p:nvSpPr>
        <p:spPr>
          <a:xfrm>
            <a:off x="525542" y="2721650"/>
            <a:ext cx="6606540" cy="30039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Compatible con versiones antiguas de JavaScript</a:t>
            </a:r>
            <a:endParaRPr lang="en-US" sz="1150" dirty="0"/>
          </a:p>
        </p:txBody>
      </p:sp>
      <p:sp>
        <p:nvSpPr>
          <p:cNvPr id="8" name="Text 6"/>
          <p:cNvSpPr/>
          <p:nvPr/>
        </p:nvSpPr>
        <p:spPr>
          <a:xfrm>
            <a:off x="7505938" y="1580317"/>
            <a:ext cx="6606540" cy="300395"/>
          </a:xfrm>
          <a:prstGeom prst="rect">
            <a:avLst/>
          </a:prstGeom>
          <a:noFill/>
          <a:ln/>
        </p:spPr>
        <p:txBody>
          <a:bodyPr wrap="none" lIns="0" tIns="0" rIns="0" bIns="0" rtlCol="0" anchor="t"/>
          <a:lstStyle/>
          <a:p>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Clases (ES6+):</a:t>
            </a:r>
            <a:endParaRPr lang="en-US" sz="1450" dirty="0"/>
          </a:p>
        </p:txBody>
      </p:sp>
      <p:sp>
        <p:nvSpPr>
          <p:cNvPr id="9" name="Text 7"/>
          <p:cNvSpPr/>
          <p:nvPr/>
        </p:nvSpPr>
        <p:spPr>
          <a:xfrm>
            <a:off x="7505938" y="2015847"/>
            <a:ext cx="6606540" cy="30039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Sintaxis más limpia y familiar</a:t>
            </a:r>
            <a:endParaRPr lang="en-US" sz="1150" dirty="0"/>
          </a:p>
        </p:txBody>
      </p:sp>
      <p:sp>
        <p:nvSpPr>
          <p:cNvPr id="10" name="Text 8"/>
          <p:cNvSpPr/>
          <p:nvPr/>
        </p:nvSpPr>
        <p:spPr>
          <a:xfrm>
            <a:off x="7505938" y="2368748"/>
            <a:ext cx="6606540" cy="30039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Menos propenso a errores</a:t>
            </a:r>
            <a:endParaRPr lang="en-US" sz="1150" dirty="0"/>
          </a:p>
        </p:txBody>
      </p:sp>
      <p:sp>
        <p:nvSpPr>
          <p:cNvPr id="11" name="Text 9"/>
          <p:cNvSpPr/>
          <p:nvPr/>
        </p:nvSpPr>
        <p:spPr>
          <a:xfrm>
            <a:off x="7505938" y="2721650"/>
            <a:ext cx="6606540" cy="30039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272525"/>
                </a:solidFill>
                <a:latin typeface="Inter" pitchFamily="34" charset="0"/>
                <a:ea typeface="Inter" pitchFamily="34" charset="-122"/>
                <a:cs typeface="Inter" pitchFamily="34" charset="-120"/>
              </a:rPr>
              <a:t>Mejor legibilidad del código</a:t>
            </a:r>
            <a:endParaRPr lang="en-US" sz="1150" dirty="0"/>
          </a:p>
        </p:txBody>
      </p:sp>
      <p:pic>
        <p:nvPicPr>
          <p:cNvPr id="12" name="Image 0" descr="preencoded.png">    </p:cNvPr>
          <p:cNvPicPr>
            <a:picLocks noChangeAspect="1"/>
          </p:cNvPicPr>
          <p:nvPr/>
        </p:nvPicPr>
        <p:blipFill>
          <a:blip r:embed="rId1"/>
          <a:stretch>
            <a:fillRect/>
          </a:stretch>
        </p:blipFill>
        <p:spPr>
          <a:xfrm>
            <a:off x="525542" y="3412212"/>
            <a:ext cx="9256157" cy="4653677"/>
          </a:xfrm>
          <a:prstGeom prst="rect">
            <a:avLst/>
          </a:prstGeom>
        </p:spPr>
      </p:pic>
      <p:sp>
        <p:nvSpPr>
          <p:cNvPr id="13" name="Text 10"/>
          <p:cNvSpPr/>
          <p:nvPr/>
        </p:nvSpPr>
        <p:spPr>
          <a:xfrm>
            <a:off x="10155555" y="3378518"/>
            <a:ext cx="3956804" cy="240149"/>
          </a:xfrm>
          <a:prstGeom prst="rect">
            <a:avLst/>
          </a:prstGeom>
          <a:noFill/>
          <a:ln/>
        </p:spPr>
        <p:txBody>
          <a:bodyPr wrap="none" lIns="0" tIns="0" rIns="0" bIns="0" rtlCol="0" anchor="t"/>
          <a:lstStyle/>
          <a:p>
            <a:pPr algn="l" indent="0" marL="0">
              <a:lnSpc>
                <a:spcPts val="1850"/>
              </a:lnSpc>
              <a:buNone/>
            </a:pPr>
            <a:endParaRPr lang="en-US" sz="1150" dirty="0"/>
          </a:p>
        </p:txBody>
      </p:sp>
      <p:sp>
        <p:nvSpPr>
          <p:cNvPr id="14" name="Text 11"/>
          <p:cNvSpPr/>
          <p:nvPr/>
        </p:nvSpPr>
        <p:spPr>
          <a:xfrm>
            <a:off x="525542" y="8403550"/>
            <a:ext cx="13579316" cy="240149"/>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498038" y="391358"/>
            <a:ext cx="7076837" cy="444698"/>
          </a:xfrm>
          <a:prstGeom prst="rect">
            <a:avLst/>
          </a:prstGeom>
          <a:noFill/>
          <a:ln/>
        </p:spPr>
        <p:txBody>
          <a:bodyPr wrap="none" lIns="0" tIns="0" rIns="0" bIns="0" rtlCol="0" anchor="t"/>
          <a:lstStyle/>
          <a:p>
            <a:pPr algn="l" indent="0" marL="0">
              <a:lnSpc>
                <a:spcPts val="3500"/>
              </a:lnSpc>
              <a:buNone/>
            </a:pPr>
            <a:r>
              <a:rPr lang="en-US" sz="2800" b="1" dirty="0">
                <a:solidFill>
                  <a:srgbClr val="000000"/>
                </a:solidFill>
                <a:latin typeface="Inter Bold" pitchFamily="34" charset="0"/>
                <a:ea typeface="Inter Bold" pitchFamily="34" charset="-122"/>
                <a:cs typeface="Inter Bold" pitchFamily="34" charset="-120"/>
              </a:rPr>
              <a:t>Emulando Objetos JavaScript en Python.</a:t>
            </a:r>
            <a:endParaRPr lang="en-US" sz="2800" dirty="0"/>
          </a:p>
        </p:txBody>
      </p:sp>
      <p:sp>
        <p:nvSpPr>
          <p:cNvPr id="3" name="Text 1"/>
          <p:cNvSpPr/>
          <p:nvPr/>
        </p:nvSpPr>
        <p:spPr>
          <a:xfrm>
            <a:off x="498038" y="1177409"/>
            <a:ext cx="6643568" cy="569119"/>
          </a:xfrm>
          <a:prstGeom prst="rect">
            <a:avLst/>
          </a:prstGeom>
          <a:noFill/>
          <a:ln/>
        </p:spPr>
        <p:txBody>
          <a:bodyPr wrap="square" lIns="0" tIns="0" rIns="0" bIns="0" rtlCol="0" anchor="t"/>
          <a:lstStyle/>
          <a:p>
            <a:pPr algn="l" indent="0" marL="0">
              <a:lnSpc>
                <a:spcPts val="2200"/>
              </a:lnSpc>
              <a:buNone/>
            </a:pPr>
            <a:r>
              <a:rPr lang="en-US" sz="1400" dirty="0">
                <a:solidFill>
                  <a:srgbClr val="272525"/>
                </a:solidFill>
                <a:latin typeface="Inter" pitchFamily="34" charset="0"/>
                <a:ea typeface="Inter" pitchFamily="34" charset="-122"/>
                <a:cs typeface="Inter" pitchFamily="34" charset="-120"/>
              </a:rPr>
              <a:t>El desafío es crear una clase en Python que replique el comportamiento de los objetos JavaScript, específicamente:</a:t>
            </a:r>
            <a:endParaRPr lang="en-US" sz="1400" dirty="0"/>
          </a:p>
        </p:txBody>
      </p:sp>
      <p:sp>
        <p:nvSpPr>
          <p:cNvPr id="4" name="Text 2"/>
          <p:cNvSpPr/>
          <p:nvPr/>
        </p:nvSpPr>
        <p:spPr>
          <a:xfrm>
            <a:off x="498038" y="1874520"/>
            <a:ext cx="6643568" cy="284559"/>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272525"/>
                </a:solidFill>
                <a:latin typeface="Inter" pitchFamily="34" charset="0"/>
                <a:ea typeface="Inter" pitchFamily="34" charset="-122"/>
                <a:cs typeface="Inter" pitchFamily="34" charset="-120"/>
              </a:rPr>
              <a:t>Herencia basada en prototipos</a:t>
            </a:r>
            <a:pPr algn="l" indent="0" marL="0">
              <a:lnSpc>
                <a:spcPts val="1750"/>
              </a:lnSpc>
              <a:buNone/>
            </a:pPr>
            <a:r>
              <a:rPr lang="en-US" sz="1100" dirty="0">
                <a:solidFill>
                  <a:srgbClr val="272525"/>
                </a:solidFill>
                <a:latin typeface="Inter" pitchFamily="34" charset="0"/>
                <a:ea typeface="Inter" pitchFamily="34" charset="-122"/>
                <a:cs typeface="Inter" pitchFamily="34" charset="-120"/>
              </a:rPr>
              <a:t> (no en clases)</a:t>
            </a:r>
            <a:endParaRPr lang="en-US" sz="1100" dirty="0"/>
          </a:p>
        </p:txBody>
      </p:sp>
      <p:sp>
        <p:nvSpPr>
          <p:cNvPr id="5" name="Text 3"/>
          <p:cNvSpPr/>
          <p:nvPr/>
        </p:nvSpPr>
        <p:spPr>
          <a:xfrm>
            <a:off x="498038" y="2208848"/>
            <a:ext cx="6643568" cy="284559"/>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272525"/>
                </a:solidFill>
                <a:latin typeface="Inter" pitchFamily="34" charset="0"/>
                <a:ea typeface="Inter" pitchFamily="34" charset="-122"/>
                <a:cs typeface="Inter" pitchFamily="34" charset="-120"/>
              </a:rPr>
              <a:t>Cadena de prototipos</a:t>
            </a:r>
            <a:pPr algn="l" indent="0" marL="0">
              <a:lnSpc>
                <a:spcPts val="1750"/>
              </a:lnSpc>
              <a:buNone/>
            </a:pPr>
            <a:r>
              <a:rPr lang="en-US" sz="1100" dirty="0">
                <a:solidFill>
                  <a:srgbClr val="272525"/>
                </a:solidFill>
                <a:latin typeface="Inter" pitchFamily="34" charset="0"/>
                <a:ea typeface="Inter" pitchFamily="34" charset="-122"/>
                <a:cs typeface="Inter" pitchFamily="34" charset="-120"/>
              </a:rPr>
              <a:t> para búsqueda de propiedades</a:t>
            </a:r>
            <a:endParaRPr lang="en-US" sz="1100" dirty="0"/>
          </a:p>
        </p:txBody>
      </p:sp>
      <p:sp>
        <p:nvSpPr>
          <p:cNvPr id="6" name="Text 4"/>
          <p:cNvSpPr/>
          <p:nvPr/>
        </p:nvSpPr>
        <p:spPr>
          <a:xfrm>
            <a:off x="498038" y="2543175"/>
            <a:ext cx="6643568" cy="284559"/>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272525"/>
                </a:solidFill>
                <a:latin typeface="Inter" pitchFamily="34" charset="0"/>
                <a:ea typeface="Inter" pitchFamily="34" charset="-122"/>
                <a:cs typeface="Inter" pitchFamily="34" charset="-120"/>
              </a:rPr>
              <a:t>Shadowing</a:t>
            </a:r>
            <a:pPr algn="l" indent="0" marL="0">
              <a:lnSpc>
                <a:spcPts val="1750"/>
              </a:lnSpc>
              <a:buNone/>
            </a:pPr>
            <a:r>
              <a:rPr lang="en-US" sz="1100" dirty="0">
                <a:solidFill>
                  <a:srgbClr val="272525"/>
                </a:solidFill>
                <a:latin typeface="Inter" pitchFamily="34" charset="0"/>
                <a:ea typeface="Inter" pitchFamily="34" charset="-122"/>
                <a:cs typeface="Inter" pitchFamily="34" charset="-120"/>
              </a:rPr>
              <a:t> (sobreescritura de propiedades)</a:t>
            </a:r>
            <a:endParaRPr lang="en-US" sz="1100" dirty="0"/>
          </a:p>
        </p:txBody>
      </p:sp>
      <p:sp>
        <p:nvSpPr>
          <p:cNvPr id="7" name="Text 5"/>
          <p:cNvSpPr/>
          <p:nvPr/>
        </p:nvSpPr>
        <p:spPr>
          <a:xfrm>
            <a:off x="498038" y="2877503"/>
            <a:ext cx="6643568" cy="284559"/>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272525"/>
                </a:solidFill>
                <a:latin typeface="Inter" pitchFamily="34" charset="0"/>
                <a:ea typeface="Inter" pitchFamily="34" charset="-122"/>
                <a:cs typeface="Inter" pitchFamily="34" charset="-120"/>
              </a:rPr>
              <a:t>Adición dinámica</a:t>
            </a:r>
            <a:pPr algn="l" indent="0" marL="0">
              <a:lnSpc>
                <a:spcPts val="1750"/>
              </a:lnSpc>
              <a:buNone/>
            </a:pPr>
            <a:r>
              <a:rPr lang="en-US" sz="1100" dirty="0">
                <a:solidFill>
                  <a:srgbClr val="272525"/>
                </a:solidFill>
                <a:latin typeface="Inter" pitchFamily="34" charset="0"/>
                <a:ea typeface="Inter" pitchFamily="34" charset="-122"/>
                <a:cs typeface="Inter" pitchFamily="34" charset="-120"/>
              </a:rPr>
              <a:t> de propiedades</a:t>
            </a:r>
            <a:endParaRPr lang="en-US" sz="1100" dirty="0"/>
          </a:p>
        </p:txBody>
      </p:sp>
      <p:sp>
        <p:nvSpPr>
          <p:cNvPr id="8" name="Text 6"/>
          <p:cNvSpPr/>
          <p:nvPr/>
        </p:nvSpPr>
        <p:spPr>
          <a:xfrm>
            <a:off x="7496413" y="1177409"/>
            <a:ext cx="6643568" cy="284559"/>
          </a:xfrm>
          <a:prstGeom prst="rect">
            <a:avLst/>
          </a:prstGeom>
          <a:noFill/>
          <a:ln/>
        </p:spPr>
        <p:txBody>
          <a:bodyPr wrap="none" lIns="0" tIns="0" rIns="0" bIns="0" rtlCol="0" anchor="t"/>
          <a:lstStyle/>
          <a:p>
            <a:pPr algn="l" indent="0" marL="0">
              <a:lnSpc>
                <a:spcPts val="2200"/>
              </a:lnSpc>
              <a:buNone/>
            </a:pPr>
            <a:r>
              <a:rPr lang="en-US" sz="1400" b="1" dirty="0">
                <a:solidFill>
                  <a:srgbClr val="272525"/>
                </a:solidFill>
                <a:latin typeface="Inter" pitchFamily="34" charset="0"/>
                <a:ea typeface="Inter" pitchFamily="34" charset="-122"/>
                <a:cs typeface="Inter" pitchFamily="34" charset="-120"/>
              </a:rPr>
              <a:t>¿Por qué es interesante este ejercicio?</a:t>
            </a:r>
            <a:endParaRPr lang="en-US" sz="1400" dirty="0"/>
          </a:p>
        </p:txBody>
      </p:sp>
      <p:sp>
        <p:nvSpPr>
          <p:cNvPr id="9" name="Text 7"/>
          <p:cNvSpPr/>
          <p:nvPr/>
        </p:nvSpPr>
        <p:spPr>
          <a:xfrm>
            <a:off x="7496413" y="1589961"/>
            <a:ext cx="6643568" cy="284559"/>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272525"/>
                </a:solidFill>
                <a:latin typeface="Inter" pitchFamily="34" charset="0"/>
                <a:ea typeface="Inter" pitchFamily="34" charset="-122"/>
                <a:cs typeface="Inter" pitchFamily="34" charset="-120"/>
              </a:rPr>
              <a:t>Python usa herencia basada en clases por defecto</a:t>
            </a:r>
            <a:endParaRPr lang="en-US" sz="1100" dirty="0"/>
          </a:p>
        </p:txBody>
      </p:sp>
      <p:sp>
        <p:nvSpPr>
          <p:cNvPr id="10" name="Text 8"/>
          <p:cNvSpPr/>
          <p:nvPr/>
        </p:nvSpPr>
        <p:spPr>
          <a:xfrm>
            <a:off x="7496413" y="1924288"/>
            <a:ext cx="6643568" cy="284559"/>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272525"/>
                </a:solidFill>
                <a:latin typeface="Inter" pitchFamily="34" charset="0"/>
                <a:ea typeface="Inter" pitchFamily="34" charset="-122"/>
                <a:cs typeface="Inter" pitchFamily="34" charset="-120"/>
              </a:rPr>
              <a:t>JavaScript usa herencia basada en prototipos</a:t>
            </a:r>
            <a:endParaRPr lang="en-US" sz="1100" dirty="0"/>
          </a:p>
        </p:txBody>
      </p:sp>
      <p:sp>
        <p:nvSpPr>
          <p:cNvPr id="11" name="Text 9"/>
          <p:cNvSpPr/>
          <p:nvPr/>
        </p:nvSpPr>
        <p:spPr>
          <a:xfrm>
            <a:off x="7496413" y="2258616"/>
            <a:ext cx="6643568" cy="569119"/>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272525"/>
                </a:solidFill>
                <a:latin typeface="Inter" pitchFamily="34" charset="0"/>
                <a:ea typeface="Inter" pitchFamily="34" charset="-122"/>
                <a:cs typeface="Inter" pitchFamily="34" charset="-120"/>
              </a:rPr>
              <a:t>Necesitamos "hackear" el sistema de atributos de Python para emular JavaScript</a:t>
            </a:r>
            <a:endParaRPr lang="en-US" sz="1100" dirty="0"/>
          </a:p>
        </p:txBody>
      </p:sp>
      <p:sp>
        <p:nvSpPr>
          <p:cNvPr id="12" name="Text 10"/>
          <p:cNvSpPr/>
          <p:nvPr/>
        </p:nvSpPr>
        <p:spPr>
          <a:xfrm>
            <a:off x="498038" y="3425190"/>
            <a:ext cx="2846189" cy="355759"/>
          </a:xfrm>
          <a:prstGeom prst="rect">
            <a:avLst/>
          </a:prstGeom>
          <a:noFill/>
          <a:ln/>
        </p:spPr>
        <p:txBody>
          <a:bodyPr wrap="none" lIns="0" tIns="0" rIns="0" bIns="0" rtlCol="0" anchor="t"/>
          <a:lstStyle/>
          <a:p>
            <a:pPr algn="l" indent="0" marL="0">
              <a:lnSpc>
                <a:spcPts val="2800"/>
              </a:lnSpc>
              <a:buNone/>
            </a:pPr>
            <a:r>
              <a:rPr lang="en-US" sz="2200" b="1" dirty="0">
                <a:solidFill>
                  <a:srgbClr val="000000"/>
                </a:solidFill>
                <a:latin typeface="Inter Bold" pitchFamily="34" charset="0"/>
                <a:ea typeface="Inter Bold" pitchFamily="34" charset="-122"/>
                <a:cs typeface="Inter Bold" pitchFamily="34" charset="-120"/>
              </a:rPr>
              <a:t>Código base:</a:t>
            </a:r>
            <a:endParaRPr lang="en-US" sz="2200" dirty="0"/>
          </a:p>
        </p:txBody>
      </p:sp>
      <p:pic>
        <p:nvPicPr>
          <p:cNvPr id="13" name="Image 0" descr="preencoded.png">    </p:cNvPr>
          <p:cNvPicPr>
            <a:picLocks noChangeAspect="1"/>
          </p:cNvPicPr>
          <p:nvPr/>
        </p:nvPicPr>
        <p:blipFill>
          <a:blip r:embed="rId1"/>
          <a:stretch>
            <a:fillRect/>
          </a:stretch>
        </p:blipFill>
        <p:spPr>
          <a:xfrm>
            <a:off x="498038" y="4154329"/>
            <a:ext cx="8321278" cy="4250293"/>
          </a:xfrm>
          <a:prstGeom prst="rect">
            <a:avLst/>
          </a:prstGeom>
        </p:spPr>
      </p:pic>
      <p:sp>
        <p:nvSpPr>
          <p:cNvPr id="14" name="Text 11"/>
          <p:cNvSpPr/>
          <p:nvPr/>
        </p:nvSpPr>
        <p:spPr>
          <a:xfrm>
            <a:off x="9174123" y="4122301"/>
            <a:ext cx="4965740" cy="227648"/>
          </a:xfrm>
          <a:prstGeom prst="rect">
            <a:avLst/>
          </a:prstGeom>
          <a:noFill/>
          <a:ln/>
        </p:spPr>
        <p:txBody>
          <a:bodyPr wrap="none" lIns="0" tIns="0" rIns="0" bIns="0" rtlCol="0" anchor="t"/>
          <a:lstStyle/>
          <a:p>
            <a:pPr algn="l" indent="0" marL="0">
              <a:lnSpc>
                <a:spcPts val="1750"/>
              </a:lnSpc>
              <a:buNone/>
            </a:pPr>
            <a:endParaRPr lang="en-US" sz="11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556498" y="437198"/>
            <a:ext cx="5260181" cy="496848"/>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Métodos Mágicos - </a:t>
            </a:r>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getattr.</a:t>
            </a:r>
            <a:endParaRPr lang="en-US" sz="3100" dirty="0"/>
          </a:p>
        </p:txBody>
      </p:sp>
      <p:sp>
        <p:nvSpPr>
          <p:cNvPr id="3" name="Text 1"/>
          <p:cNvSpPr/>
          <p:nvPr/>
        </p:nvSpPr>
        <p:spPr>
          <a:xfrm>
            <a:off x="556498" y="1172528"/>
            <a:ext cx="8737878" cy="397431"/>
          </a:xfrm>
          <a:prstGeom prst="rect">
            <a:avLst/>
          </a:prstGeom>
          <a:noFill/>
          <a:ln/>
        </p:spPr>
        <p:txBody>
          <a:bodyPr wrap="none" lIns="0" tIns="0" rIns="0" bIns="0" rtlCol="0" anchor="t"/>
          <a:lstStyle/>
          <a:p>
            <a:pPr algn="l" indent="0" marL="0">
              <a:lnSpc>
                <a:spcPts val="3100"/>
              </a:lnSpc>
              <a:buNone/>
            </a:pPr>
            <a:r>
              <a:rPr lang="en-US" sz="2500" b="1" dirty="0">
                <a:solidFill>
                  <a:srgbClr val="000000"/>
                </a:solidFill>
                <a:latin typeface="Inter Bold" pitchFamily="34" charset="0"/>
                <a:ea typeface="Inter Bold" pitchFamily="34" charset="-122"/>
                <a:cs typeface="Inter Bold" pitchFamily="34" charset="-120"/>
              </a:rPr>
              <a:t>Implementando la Búsqueda en la Cadena de Prototipos.</a:t>
            </a:r>
            <a:endParaRPr lang="en-US" sz="2500" dirty="0"/>
          </a:p>
        </p:txBody>
      </p:sp>
      <p:pic>
        <p:nvPicPr>
          <p:cNvPr id="4" name="Image 0" descr="preencoded.png">    </p:cNvPr>
          <p:cNvPicPr>
            <a:picLocks noChangeAspect="1"/>
          </p:cNvPicPr>
          <p:nvPr/>
        </p:nvPicPr>
        <p:blipFill>
          <a:blip r:embed="rId1"/>
          <a:stretch>
            <a:fillRect/>
          </a:stretch>
        </p:blipFill>
        <p:spPr>
          <a:xfrm>
            <a:off x="556498" y="1808440"/>
            <a:ext cx="5918478" cy="3335774"/>
          </a:xfrm>
          <a:prstGeom prst="rect">
            <a:avLst/>
          </a:prstGeom>
        </p:spPr>
      </p:pic>
      <p:sp>
        <p:nvSpPr>
          <p:cNvPr id="5" name="Text 2"/>
          <p:cNvSpPr/>
          <p:nvPr/>
        </p:nvSpPr>
        <p:spPr>
          <a:xfrm>
            <a:off x="556498" y="5466040"/>
            <a:ext cx="5730359" cy="127158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El método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__getattr__</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es la clave de nuestra implementación. En Python, este método se llama </a:t>
            </a:r>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solo cuando</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un atributo no se encuentra en el objeto actual. Esto es perfecto para simular la cadena de prototipos de JavaScript.</a:t>
            </a:r>
            <a:endParaRPr lang="en-US" sz="1550" dirty="0"/>
          </a:p>
        </p:txBody>
      </p:sp>
      <p:sp>
        <p:nvSpPr>
          <p:cNvPr id="6" name="Text 3"/>
          <p:cNvSpPr/>
          <p:nvPr/>
        </p:nvSpPr>
        <p:spPr>
          <a:xfrm>
            <a:off x="6682383" y="5466040"/>
            <a:ext cx="7399020" cy="317897"/>
          </a:xfrm>
          <a:prstGeom prst="rect">
            <a:avLst/>
          </a:prstGeom>
          <a:noFill/>
          <a:ln/>
        </p:spPr>
        <p:txBody>
          <a:bodyPr wrap="none" lIns="0" tIns="0" rIns="0" bIns="0" rtlCol="0" anchor="t"/>
          <a:lstStyle/>
          <a:p>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Funcionamiento paso a paso:</a:t>
            </a:r>
            <a:endParaRPr lang="en-US" sz="1550" dirty="0"/>
          </a:p>
        </p:txBody>
      </p:sp>
      <p:sp>
        <p:nvSpPr>
          <p:cNvPr id="7" name="Text 4"/>
          <p:cNvSpPr/>
          <p:nvPr/>
        </p:nvSpPr>
        <p:spPr>
          <a:xfrm>
            <a:off x="6682383" y="5926931"/>
            <a:ext cx="7399020" cy="317897"/>
          </a:xfrm>
          <a:prstGeom prst="rect">
            <a:avLst/>
          </a:prstGeom>
          <a:noFill/>
          <a:ln/>
        </p:spPr>
        <p:txBody>
          <a:bodyPr wrap="none" lIns="0" tIns="0" rIns="0" bIns="0" rtlCol="0" anchor="t"/>
          <a:lstStyle/>
          <a:p>
            <a:pPr algn="l" marL="342900" indent="-342900">
              <a:lnSpc>
                <a:spcPts val="2000"/>
              </a:lnSpc>
              <a:buSzPct val="100000"/>
              <a:buFont typeface="+mj-lt"/>
              <a:buAutoNum type="arabicPeriod" startAt="1"/>
            </a:pPr>
            <a:r>
              <a:rPr lang="en-US" sz="1250" dirty="0">
                <a:solidFill>
                  <a:srgbClr val="272525"/>
                </a:solidFill>
                <a:latin typeface="Inter" pitchFamily="34" charset="0"/>
                <a:ea typeface="Inter" pitchFamily="34" charset="-122"/>
                <a:cs typeface="Inter" pitchFamily="34" charset="-120"/>
              </a:rPr>
              <a:t>Python busca el atributo en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self.__dict__</a:t>
            </a:r>
            <a:endParaRPr lang="en-US" sz="1250" dirty="0"/>
          </a:p>
        </p:txBody>
      </p:sp>
      <p:sp>
        <p:nvSpPr>
          <p:cNvPr id="8" name="Text 5"/>
          <p:cNvSpPr/>
          <p:nvPr/>
        </p:nvSpPr>
        <p:spPr>
          <a:xfrm>
            <a:off x="6682383" y="6300430"/>
            <a:ext cx="7399020" cy="317897"/>
          </a:xfrm>
          <a:prstGeom prst="rect">
            <a:avLst/>
          </a:prstGeom>
          <a:noFill/>
          <a:ln/>
        </p:spPr>
        <p:txBody>
          <a:bodyPr wrap="none" lIns="0" tIns="0" rIns="0" bIns="0" rtlCol="0" anchor="t"/>
          <a:lstStyle/>
          <a:p>
            <a:pPr algn="l" marL="342900" indent="-342900">
              <a:lnSpc>
                <a:spcPts val="2000"/>
              </a:lnSpc>
              <a:buSzPct val="100000"/>
              <a:buFont typeface="+mj-lt"/>
              <a:buAutoNum type="arabicPeriod" startAt="2"/>
            </a:pPr>
            <a:r>
              <a:rPr lang="en-US" sz="1250" dirty="0">
                <a:solidFill>
                  <a:srgbClr val="272525"/>
                </a:solidFill>
                <a:latin typeface="Inter" pitchFamily="34" charset="0"/>
                <a:ea typeface="Inter" pitchFamily="34" charset="-122"/>
                <a:cs typeface="Inter" pitchFamily="34" charset="-120"/>
              </a:rPr>
              <a:t>Si no lo encuentra, llama a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__getattr__</a:t>
            </a:r>
            <a:endParaRPr lang="en-US" sz="1250" dirty="0"/>
          </a:p>
        </p:txBody>
      </p:sp>
      <p:sp>
        <p:nvSpPr>
          <p:cNvPr id="9" name="Text 6"/>
          <p:cNvSpPr/>
          <p:nvPr/>
        </p:nvSpPr>
        <p:spPr>
          <a:xfrm>
            <a:off x="6682383" y="6673929"/>
            <a:ext cx="7399020" cy="317897"/>
          </a:xfrm>
          <a:prstGeom prst="rect">
            <a:avLst/>
          </a:prstGeom>
          <a:noFill/>
          <a:ln/>
        </p:spPr>
        <p:txBody>
          <a:bodyPr wrap="none" lIns="0" tIns="0" rIns="0" bIns="0" rtlCol="0" anchor="t"/>
          <a:lstStyle/>
          <a:p>
            <a:pPr algn="l" marL="342900" indent="-342900">
              <a:lnSpc>
                <a:spcPts val="2000"/>
              </a:lnSpc>
              <a:buSzPct val="100000"/>
              <a:buFont typeface="+mj-lt"/>
              <a:buAutoNum type="arabicPeriod" startAt="3"/>
            </a:pPr>
            <a:r>
              <a:rPr lang="en-US" sz="1250" dirty="0">
                <a:solidFill>
                  <a:srgbClr val="272525"/>
                </a:solidFill>
                <a:latin typeface="Inter" pitchFamily="34" charset="0"/>
                <a:ea typeface="Inter" pitchFamily="34" charset="-122"/>
                <a:cs typeface="Inter" pitchFamily="34" charset="-120"/>
              </a:rPr>
              <a:t>Nuestro código busca en el prototipo</a:t>
            </a:r>
            <a:endParaRPr lang="en-US" sz="1250" dirty="0"/>
          </a:p>
        </p:txBody>
      </p:sp>
      <p:sp>
        <p:nvSpPr>
          <p:cNvPr id="10" name="Text 7"/>
          <p:cNvSpPr/>
          <p:nvPr/>
        </p:nvSpPr>
        <p:spPr>
          <a:xfrm>
            <a:off x="6682383" y="7047428"/>
            <a:ext cx="7399020" cy="317897"/>
          </a:xfrm>
          <a:prstGeom prst="rect">
            <a:avLst/>
          </a:prstGeom>
          <a:noFill/>
          <a:ln/>
        </p:spPr>
        <p:txBody>
          <a:bodyPr wrap="none" lIns="0" tIns="0" rIns="0" bIns="0" rtlCol="0" anchor="t"/>
          <a:lstStyle/>
          <a:p>
            <a:pPr algn="l" marL="342900" indent="-342900">
              <a:lnSpc>
                <a:spcPts val="2000"/>
              </a:lnSpc>
              <a:buSzPct val="100000"/>
              <a:buFont typeface="+mj-lt"/>
              <a:buAutoNum type="arabicPeriod" startAt="4"/>
            </a:pPr>
            <a:r>
              <a:rPr lang="en-US" sz="1250" dirty="0">
                <a:solidFill>
                  <a:srgbClr val="272525"/>
                </a:solidFill>
                <a:latin typeface="Inter" pitchFamily="34" charset="0"/>
                <a:ea typeface="Inter" pitchFamily="34" charset="-122"/>
                <a:cs typeface="Inter" pitchFamily="34" charset="-120"/>
              </a:rPr>
              <a:t>Si el prototipo no lo tiene, busca en el prototipo del prototipo</a:t>
            </a:r>
            <a:endParaRPr lang="en-US" sz="1250" dirty="0"/>
          </a:p>
        </p:txBody>
      </p:sp>
      <p:sp>
        <p:nvSpPr>
          <p:cNvPr id="11" name="Text 8"/>
          <p:cNvSpPr/>
          <p:nvPr/>
        </p:nvSpPr>
        <p:spPr>
          <a:xfrm>
            <a:off x="6682383" y="7420928"/>
            <a:ext cx="7399020" cy="317897"/>
          </a:xfrm>
          <a:prstGeom prst="rect">
            <a:avLst/>
          </a:prstGeom>
          <a:noFill/>
          <a:ln/>
        </p:spPr>
        <p:txBody>
          <a:bodyPr wrap="none" lIns="0" tIns="0" rIns="0" bIns="0" rtlCol="0" anchor="t"/>
          <a:lstStyle/>
          <a:p>
            <a:pPr algn="l" marL="342900" indent="-342900">
              <a:lnSpc>
                <a:spcPts val="2000"/>
              </a:lnSpc>
              <a:buSzPct val="100000"/>
              <a:buFont typeface="+mj-lt"/>
              <a:buAutoNum type="arabicPeriod" startAt="5"/>
            </a:pPr>
            <a:r>
              <a:rPr lang="en-US" sz="1250" dirty="0">
                <a:solidFill>
                  <a:srgbClr val="272525"/>
                </a:solidFill>
                <a:latin typeface="Inter" pitchFamily="34" charset="0"/>
                <a:ea typeface="Inter" pitchFamily="34" charset="-122"/>
                <a:cs typeface="Inter" pitchFamily="34" charset="-120"/>
              </a:rPr>
              <a:t>Continúa hasta encontrarlo o llegar al final de la cadena</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9851" y="558998"/>
            <a:ext cx="8178760" cy="506968"/>
          </a:xfrm>
          <a:prstGeom prst="rect">
            <a:avLst/>
          </a:prstGeom>
          <a:noFill/>
          <a:ln/>
        </p:spPr>
        <p:txBody>
          <a:bodyPr wrap="none" lIns="0" tIns="0" rIns="0" bIns="0" rtlCol="0" anchor="t"/>
          <a:lstStyle/>
          <a:p>
            <a:pPr algn="l" indent="0" marL="0">
              <a:lnSpc>
                <a:spcPts val="3950"/>
              </a:lnSpc>
              <a:buNone/>
            </a:pPr>
            <a:r>
              <a:rPr lang="en-US" sz="3150" b="1" dirty="0">
                <a:solidFill>
                  <a:srgbClr val="000000"/>
                </a:solidFill>
                <a:latin typeface="Inter Bold" pitchFamily="34" charset="0"/>
                <a:ea typeface="Inter Bold" pitchFamily="34" charset="-122"/>
                <a:cs typeface="Inter Bold" pitchFamily="34" charset="-120"/>
              </a:rPr>
              <a:t>Características del Modelo de Prototipos.</a:t>
            </a:r>
            <a:endParaRPr lang="en-US" sz="3150" dirty="0"/>
          </a:p>
        </p:txBody>
      </p:sp>
      <p:pic>
        <p:nvPicPr>
          <p:cNvPr id="3" name="Image 0" descr="preencoded.png">    </p:cNvPr>
          <p:cNvPicPr>
            <a:picLocks noChangeAspect="1"/>
          </p:cNvPicPr>
          <p:nvPr/>
        </p:nvPicPr>
        <p:blipFill>
          <a:blip r:embed="rId1"/>
          <a:stretch>
            <a:fillRect/>
          </a:stretch>
        </p:blipFill>
        <p:spPr>
          <a:xfrm>
            <a:off x="709851" y="1522214"/>
            <a:ext cx="6682383" cy="4155162"/>
          </a:xfrm>
          <a:prstGeom prst="rect">
            <a:avLst/>
          </a:prstGeom>
        </p:spPr>
      </p:pic>
      <p:sp>
        <p:nvSpPr>
          <p:cNvPr id="4" name="Text 1"/>
          <p:cNvSpPr/>
          <p:nvPr/>
        </p:nvSpPr>
        <p:spPr>
          <a:xfrm>
            <a:off x="709851" y="5905500"/>
            <a:ext cx="8687872" cy="1217295"/>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272525"/>
                </a:solidFill>
                <a:latin typeface="Inter" pitchFamily="34" charset="0"/>
                <a:ea typeface="Inter" pitchFamily="34" charset="-122"/>
                <a:cs typeface="Inter" pitchFamily="34" charset="-120"/>
              </a:rPr>
              <a:t>Cadena de prototipos:</a:t>
            </a:r>
            <a:pPr algn="l" indent="0" marL="0">
              <a:lnSpc>
                <a:spcPts val="2550"/>
              </a:lnSpc>
              <a:buNone/>
            </a:pPr>
            <a:r>
              <a:rPr lang="en-US" sz="1550" dirty="0">
                <a:solidFill>
                  <a:srgbClr val="272525"/>
                </a:solidFill>
                <a:latin typeface="Inter" pitchFamily="34" charset="0"/>
                <a:ea typeface="Inter" pitchFamily="34" charset="-122"/>
                <a:cs typeface="Inter" pitchFamily="34" charset="-120"/>
              </a:rPr>
              <a:t> Cuando buscas una propiedad, JavaScript la busca en el objeto, luego en su prototipo, luego en el prototipo del prototipo, etc.</a:t>
            </a:r>
            <a:endParaRPr lang="en-US" sz="1550" dirty="0"/>
          </a:p>
        </p:txBody>
      </p:sp>
      <p:sp>
        <p:nvSpPr>
          <p:cNvPr id="5" name="Text 2"/>
          <p:cNvSpPr/>
          <p:nvPr/>
        </p:nvSpPr>
        <p:spPr>
          <a:xfrm>
            <a:off x="709851" y="7193756"/>
            <a:ext cx="8687872" cy="405765"/>
          </a:xfrm>
          <a:prstGeom prst="rect">
            <a:avLst/>
          </a:prstGeom>
          <a:noFill/>
          <a:ln/>
        </p:spPr>
        <p:txBody>
          <a:bodyPr wrap="none" lIns="0" tIns="0" rIns="0" bIns="0" rtlCol="0" anchor="t"/>
          <a:lstStyle/>
          <a:p>
            <a:pPr algn="l" marL="342900" indent="-342900">
              <a:lnSpc>
                <a:spcPts val="2550"/>
              </a:lnSpc>
              <a:buSzPct val="100000"/>
              <a:buChar char="•"/>
            </a:pPr>
            <a:r>
              <a:rPr lang="en-US" sz="1550" b="1" dirty="0">
                <a:solidFill>
                  <a:srgbClr val="272525"/>
                </a:solidFill>
                <a:latin typeface="Inter" pitchFamily="34" charset="0"/>
                <a:ea typeface="Inter" pitchFamily="34" charset="-122"/>
                <a:cs typeface="Inter" pitchFamily="34" charset="-120"/>
              </a:rPr>
              <a:t>Object.prototype:</a:t>
            </a:r>
            <a:pPr algn="l" indent="0" marL="0">
              <a:lnSpc>
                <a:spcPts val="2550"/>
              </a:lnSpc>
              <a:buNone/>
            </a:pPr>
            <a:r>
              <a:rPr lang="en-US" sz="1550" dirty="0">
                <a:solidFill>
                  <a:srgbClr val="272525"/>
                </a:solidFill>
                <a:latin typeface="Inter" pitchFamily="34" charset="0"/>
                <a:ea typeface="Inter" pitchFamily="34" charset="-122"/>
                <a:cs typeface="Inter" pitchFamily="34" charset="-120"/>
              </a:rPr>
              <a:t> Es la raíz de todos los objetos JavaScript</a:t>
            </a:r>
            <a:endParaRPr lang="en-US" sz="1550" dirty="0"/>
          </a:p>
        </p:txBody>
      </p:sp>
      <p:sp>
        <p:nvSpPr>
          <p:cNvPr id="6" name="Text 3"/>
          <p:cNvSpPr/>
          <p:nvPr/>
        </p:nvSpPr>
        <p:spPr>
          <a:xfrm>
            <a:off x="9900166" y="1365052"/>
            <a:ext cx="4027884" cy="1217295"/>
          </a:xfrm>
          <a:prstGeom prst="rect">
            <a:avLst/>
          </a:prstGeom>
          <a:noFill/>
          <a:ln/>
        </p:spPr>
        <p:txBody>
          <a:bodyPr wrap="square" lIns="0" tIns="0" rIns="0" bIns="0" rtlCol="0" anchor="t"/>
          <a:lstStyle/>
          <a:p>
            <a:pPr algn="l" marL="342900" indent="-342900">
              <a:lnSpc>
                <a:spcPts val="2550"/>
              </a:lnSpc>
              <a:buSzPct val="100000"/>
              <a:buChar char="•"/>
            </a:pPr>
            <a:r>
              <a:rPr lang="en-US" sz="1550" b="1" dirty="0">
                <a:solidFill>
                  <a:srgbClr val="272525"/>
                </a:solidFill>
                <a:latin typeface="Inter" pitchFamily="34" charset="0"/>
                <a:ea typeface="Inter" pitchFamily="34" charset="-122"/>
                <a:cs typeface="Inter" pitchFamily="34" charset="-120"/>
              </a:rPr>
              <a:t>Sin clases explícitas:</a:t>
            </a:r>
            <a:pPr algn="l" indent="0" marL="0">
              <a:lnSpc>
                <a:spcPts val="2550"/>
              </a:lnSpc>
              <a:buNone/>
            </a:pPr>
            <a:r>
              <a:rPr lang="en-US" sz="1550" dirty="0">
                <a:solidFill>
                  <a:srgbClr val="272525"/>
                </a:solidFill>
                <a:latin typeface="Inter" pitchFamily="34" charset="0"/>
                <a:ea typeface="Inter" pitchFamily="34" charset="-122"/>
                <a:cs typeface="Inter" pitchFamily="34" charset="-120"/>
              </a:rPr>
              <a:t> Los objetos no necesitan una "clase" para ser creados</a:t>
            </a:r>
            <a:endParaRPr lang="en-US" sz="1550" dirty="0"/>
          </a:p>
        </p:txBody>
      </p:sp>
      <p:sp>
        <p:nvSpPr>
          <p:cNvPr id="7" name="Text 4"/>
          <p:cNvSpPr/>
          <p:nvPr/>
        </p:nvSpPr>
        <p:spPr>
          <a:xfrm>
            <a:off x="9900166" y="2653308"/>
            <a:ext cx="4027884" cy="405765"/>
          </a:xfrm>
          <a:prstGeom prst="rect">
            <a:avLst/>
          </a:prstGeom>
          <a:noFill/>
          <a:ln/>
        </p:spPr>
        <p:txBody>
          <a:bodyPr wrap="none" lIns="0" tIns="0" rIns="0" bIns="0" rtlCol="0" anchor="t"/>
          <a:lstStyle/>
          <a:p>
            <a:pPr algn="l" marL="342900" indent="-342900">
              <a:lnSpc>
                <a:spcPts val="2550"/>
              </a:lnSpc>
              <a:buSzPct val="100000"/>
              <a:buChar char="•"/>
            </a:pPr>
            <a:r>
              <a:rPr lang="en-US" sz="1550" b="1" dirty="0">
                <a:solidFill>
                  <a:srgbClr val="272525"/>
                </a:solidFill>
                <a:latin typeface="Inter" pitchFamily="34" charset="0"/>
                <a:ea typeface="Inter" pitchFamily="34" charset="-122"/>
                <a:cs typeface="Inter" pitchFamily="34" charset="-120"/>
              </a:rPr>
              <a:t>Dos formas de crear objetos: </a:t>
            </a:r>
            <a:endParaRPr lang="en-US" sz="1550" dirty="0"/>
          </a:p>
        </p:txBody>
      </p:sp>
      <p:sp>
        <p:nvSpPr>
          <p:cNvPr id="8" name="Text 5"/>
          <p:cNvSpPr/>
          <p:nvPr/>
        </p:nvSpPr>
        <p:spPr>
          <a:xfrm>
            <a:off x="9900166" y="3130034"/>
            <a:ext cx="4027884" cy="811530"/>
          </a:xfrm>
          <a:prstGeom prst="rect">
            <a:avLst/>
          </a:prstGeom>
          <a:noFill/>
          <a:ln/>
        </p:spPr>
        <p:txBody>
          <a:bodyPr wrap="square" lIns="0" tIns="0" rIns="0" bIns="0" rtlCol="0" anchor="t"/>
          <a:lstStyle/>
          <a:p>
            <a:pPr algn="l" marL="342900" indent="-342900">
              <a:lnSpc>
                <a:spcPts val="2550"/>
              </a:lnSpc>
              <a:buSzPct val="100000"/>
              <a:buFont typeface="+mj-lt"/>
              <a:buAutoNum type="arabicPeriod" startAt="1"/>
            </a:pPr>
            <a:r>
              <a:rPr lang="en-US" sz="1550" b="1" dirty="0">
                <a:solidFill>
                  <a:srgbClr val="272525"/>
                </a:solidFill>
                <a:latin typeface="Inter" pitchFamily="34" charset="0"/>
                <a:ea typeface="Inter" pitchFamily="34" charset="-122"/>
                <a:cs typeface="Inter" pitchFamily="34" charset="-120"/>
              </a:rPr>
              <a:t>Ex nihilo</a:t>
            </a:r>
            <a:pPr algn="l" indent="0" marL="0">
              <a:lnSpc>
                <a:spcPts val="2550"/>
              </a:lnSpc>
              <a:buNone/>
            </a:pPr>
            <a:r>
              <a:rPr lang="en-US" sz="1550" dirty="0">
                <a:solidFill>
                  <a:srgbClr val="272525"/>
                </a:solidFill>
                <a:latin typeface="Inter" pitchFamily="34" charset="0"/>
                <a:ea typeface="Inter" pitchFamily="34" charset="-122"/>
                <a:cs typeface="Inter" pitchFamily="34" charset="-120"/>
              </a:rPr>
              <a:t> ("de la nada"): Usando literales de      objeto </a:t>
            </a:r>
            <a:endParaRPr lang="en-US" sz="1550" dirty="0"/>
          </a:p>
        </p:txBody>
      </p:sp>
      <p:sp>
        <p:nvSpPr>
          <p:cNvPr id="9" name="Text 6"/>
          <p:cNvSpPr/>
          <p:nvPr/>
        </p:nvSpPr>
        <p:spPr>
          <a:xfrm>
            <a:off x="9900166" y="4012525"/>
            <a:ext cx="4027884" cy="1217295"/>
          </a:xfrm>
          <a:prstGeom prst="rect">
            <a:avLst/>
          </a:prstGeom>
          <a:noFill/>
          <a:ln/>
        </p:spPr>
        <p:txBody>
          <a:bodyPr wrap="square" lIns="0" tIns="0" rIns="0" bIns="0" rtlCol="0" anchor="t"/>
          <a:lstStyle/>
          <a:p>
            <a:pPr algn="l" marL="342900" indent="-342900">
              <a:lnSpc>
                <a:spcPts val="2550"/>
              </a:lnSpc>
              <a:buSzPct val="100000"/>
              <a:buFont typeface="+mj-lt"/>
              <a:buAutoNum type="arabicPeriod" startAt="2"/>
            </a:pPr>
            <a:r>
              <a:rPr lang="en-US" sz="1550" b="1" dirty="0">
                <a:solidFill>
                  <a:srgbClr val="272525"/>
                </a:solidFill>
                <a:latin typeface="Inter" pitchFamily="34" charset="0"/>
                <a:ea typeface="Inter" pitchFamily="34" charset="-122"/>
                <a:cs typeface="Inter" pitchFamily="34" charset="-120"/>
              </a:rPr>
              <a:t>Por clonación:</a:t>
            </a:r>
            <a:pPr algn="l" indent="0" marL="0">
              <a:lnSpc>
                <a:spcPts val="2550"/>
              </a:lnSpc>
              <a:buNone/>
            </a:pPr>
            <a:r>
              <a:rPr lang="en-US" sz="1550" dirty="0">
                <a:solidFill>
                  <a:srgbClr val="272525"/>
                </a:solidFill>
                <a:latin typeface="Inter" pitchFamily="34" charset="0"/>
                <a:ea typeface="Inter" pitchFamily="34" charset="-122"/>
                <a:cs typeface="Inter" pitchFamily="34" charset="-120"/>
              </a:rPr>
              <a:t> Copiando/heredando de objetos existentes                </a:t>
            </a:r>
            <a:endParaRPr lang="en-US" sz="1550" dirty="0"/>
          </a:p>
        </p:txBody>
      </p:sp>
      <p:sp>
        <p:nvSpPr>
          <p:cNvPr id="10" name="Text 7"/>
          <p:cNvSpPr/>
          <p:nvPr/>
        </p:nvSpPr>
        <p:spPr>
          <a:xfrm>
            <a:off x="9900166" y="5412343"/>
            <a:ext cx="4027884" cy="405765"/>
          </a:xfrm>
          <a:prstGeom prst="rect">
            <a:avLst/>
          </a:prstGeom>
          <a:noFill/>
          <a:ln/>
        </p:spPr>
        <p:txBody>
          <a:bodyPr wrap="none" lIns="0" tIns="0" rIns="0" bIns="0" rtlCol="0" anchor="t"/>
          <a:lstStyle/>
          <a:p>
            <a:pPr algn="l" indent="0" marL="0">
              <a:lnSpc>
                <a:spcPts val="3150"/>
              </a:lnSpc>
              <a:buNone/>
            </a:pPr>
            <a:endParaRPr lang="en-US" sz="19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613886" y="482322"/>
            <a:ext cx="5651897" cy="548045"/>
          </a:xfrm>
          <a:prstGeom prst="rect">
            <a:avLst/>
          </a:prstGeom>
          <a:noFill/>
          <a:ln/>
        </p:spPr>
        <p:txBody>
          <a:bodyPr wrap="none" lIns="0" tIns="0" rIns="0" bIns="0" rtlCol="0" anchor="t"/>
          <a:lstStyle/>
          <a:p>
            <a:pPr algn="l" indent="0" marL="0">
              <a:lnSpc>
                <a:spcPts val="4300"/>
              </a:lnSpc>
              <a:buNone/>
            </a:pPr>
            <a:r>
              <a:rPr lang="en-US" sz="3450" b="1" dirty="0">
                <a:solidFill>
                  <a:srgbClr val="000000"/>
                </a:solidFill>
                <a:latin typeface="Inter Bold" pitchFamily="34" charset="0"/>
                <a:ea typeface="Inter Bold" pitchFamily="34" charset="-122"/>
                <a:cs typeface="Inter Bold" pitchFamily="34" charset="-120"/>
              </a:rPr>
              <a:t>Métodos Mágicos - </a:t>
            </a:r>
            <a:pPr algn="l" indent="0" marL="0">
              <a:lnSpc>
                <a:spcPts val="4300"/>
              </a:lnSpc>
              <a:buNone/>
            </a:pPr>
            <a:r>
              <a:rPr lang="en-US" sz="3450" b="1" dirty="0">
                <a:solidFill>
                  <a:srgbClr val="000000"/>
                </a:solidFill>
                <a:latin typeface="Inter Bold" pitchFamily="34" charset="0"/>
                <a:ea typeface="Inter Bold" pitchFamily="34" charset="-122"/>
                <a:cs typeface="Inter Bold" pitchFamily="34" charset="-120"/>
              </a:rPr>
              <a:t>setattr</a:t>
            </a:r>
            <a:endParaRPr lang="en-US" sz="3450" dirty="0"/>
          </a:p>
        </p:txBody>
      </p:sp>
      <p:sp>
        <p:nvSpPr>
          <p:cNvPr id="3" name="Text 1"/>
          <p:cNvSpPr/>
          <p:nvPr/>
        </p:nvSpPr>
        <p:spPr>
          <a:xfrm>
            <a:off x="613886" y="1293376"/>
            <a:ext cx="7380803" cy="438388"/>
          </a:xfrm>
          <a:prstGeom prst="rect">
            <a:avLst/>
          </a:prstGeom>
          <a:noFill/>
          <a:ln/>
        </p:spPr>
        <p:txBody>
          <a:bodyPr wrap="none" lIns="0" tIns="0" rIns="0" bIns="0" rtlCol="0" anchor="t"/>
          <a:lstStyle/>
          <a:p>
            <a:pPr algn="l" indent="0" marL="0">
              <a:lnSpc>
                <a:spcPts val="3450"/>
              </a:lnSpc>
              <a:buNone/>
            </a:pPr>
            <a:r>
              <a:rPr lang="en-US" sz="2750" b="1" dirty="0">
                <a:solidFill>
                  <a:srgbClr val="000000"/>
                </a:solidFill>
                <a:latin typeface="Inter Bold" pitchFamily="34" charset="0"/>
                <a:ea typeface="Inter Bold" pitchFamily="34" charset="-122"/>
                <a:cs typeface="Inter Bold" pitchFamily="34" charset="-120"/>
              </a:rPr>
              <a:t>Controlando la Asignación de Propiedades.</a:t>
            </a:r>
            <a:endParaRPr lang="en-US" sz="2750" dirty="0"/>
          </a:p>
        </p:txBody>
      </p:sp>
      <p:pic>
        <p:nvPicPr>
          <p:cNvPr id="4" name="Image 0" descr="preencoded.png">    </p:cNvPr>
          <p:cNvPicPr>
            <a:picLocks noChangeAspect="1"/>
          </p:cNvPicPr>
          <p:nvPr/>
        </p:nvPicPr>
        <p:blipFill>
          <a:blip r:embed="rId1"/>
          <a:stretch>
            <a:fillRect/>
          </a:stretch>
        </p:blipFill>
        <p:spPr>
          <a:xfrm>
            <a:off x="613886" y="2192060"/>
            <a:ext cx="7593687" cy="3487817"/>
          </a:xfrm>
          <a:prstGeom prst="rect">
            <a:avLst/>
          </a:prstGeom>
        </p:spPr>
      </p:pic>
      <p:sp>
        <p:nvSpPr>
          <p:cNvPr id="5" name="Text 2"/>
          <p:cNvSpPr/>
          <p:nvPr/>
        </p:nvSpPr>
        <p:spPr>
          <a:xfrm>
            <a:off x="613886" y="5877163"/>
            <a:ext cx="7593687" cy="358259"/>
          </a:xfrm>
          <a:prstGeom prst="rect">
            <a:avLst/>
          </a:prstGeom>
          <a:noFill/>
          <a:ln/>
        </p:spPr>
        <p:txBody>
          <a:bodyPr wrap="none" lIns="0" tIns="0" rIns="0" bIns="0" rtlCol="0" anchor="t"/>
          <a:lstStyle/>
          <a:p>
            <a:pPr algn="l" indent="0" marL="0">
              <a:lnSpc>
                <a:spcPts val="2750"/>
              </a:lnSpc>
              <a:buNone/>
            </a:pPr>
            <a:r>
              <a:rPr lang="en-US" sz="1700" b="1" dirty="0">
                <a:solidFill>
                  <a:srgbClr val="272525"/>
                </a:solidFill>
                <a:latin typeface="Inter" pitchFamily="34" charset="0"/>
                <a:ea typeface="Inter" pitchFamily="34" charset="-122"/>
                <a:cs typeface="Inter" pitchFamily="34" charset="-120"/>
              </a:rPr>
              <a:t>¿Por qué usar </a:t>
            </a:r>
            <a:pPr algn="l" indent="0" marL="0">
              <a:lnSpc>
                <a:spcPts val="275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__dict__</a:t>
            </a:r>
            <a:pPr algn="l" indent="0" marL="0">
              <a:lnSpc>
                <a:spcPts val="2750"/>
              </a:lnSpc>
              <a:buNone/>
            </a:pPr>
            <a:r>
              <a:rPr lang="en-US" sz="1700" b="1" dirty="0">
                <a:solidFill>
                  <a:srgbClr val="272525"/>
                </a:solidFill>
                <a:latin typeface="Inter" pitchFamily="34" charset="0"/>
                <a:ea typeface="Inter" pitchFamily="34" charset="-122"/>
                <a:cs typeface="Inter" pitchFamily="34" charset="-120"/>
              </a:rPr>
              <a:t> directamente?</a:t>
            </a:r>
            <a:endParaRPr lang="en-US" sz="1700" dirty="0"/>
          </a:p>
        </p:txBody>
      </p:sp>
      <p:sp>
        <p:nvSpPr>
          <p:cNvPr id="6" name="Text 3"/>
          <p:cNvSpPr/>
          <p:nvPr/>
        </p:nvSpPr>
        <p:spPr>
          <a:xfrm>
            <a:off x="613886" y="6393180"/>
            <a:ext cx="7593687" cy="350639"/>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272525"/>
                </a:solidFill>
                <a:latin typeface="Inter" pitchFamily="34" charset="0"/>
                <a:ea typeface="Inter" pitchFamily="34" charset="-122"/>
                <a:cs typeface="Inter" pitchFamily="34" charset="-120"/>
              </a:rPr>
              <a:t>Evita llamadas recursivas infinitas</a:t>
            </a:r>
            <a:endParaRPr lang="en-US" sz="1350" dirty="0"/>
          </a:p>
        </p:txBody>
      </p:sp>
      <p:sp>
        <p:nvSpPr>
          <p:cNvPr id="7" name="Text 4"/>
          <p:cNvSpPr/>
          <p:nvPr/>
        </p:nvSpPr>
        <p:spPr>
          <a:xfrm>
            <a:off x="613886" y="6805136"/>
            <a:ext cx="7593687" cy="350639"/>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272525"/>
                </a:solidFill>
                <a:latin typeface="Inter" pitchFamily="34" charset="0"/>
                <a:ea typeface="Inter" pitchFamily="34" charset="-122"/>
                <a:cs typeface="Inter" pitchFamily="34" charset="-120"/>
              </a:rPr>
              <a:t>Asegura que la asignación ocurra en el objeto actual</a:t>
            </a:r>
            <a:endParaRPr lang="en-US" sz="1350" dirty="0"/>
          </a:p>
        </p:txBody>
      </p:sp>
      <p:sp>
        <p:nvSpPr>
          <p:cNvPr id="8" name="Text 5"/>
          <p:cNvSpPr/>
          <p:nvPr/>
        </p:nvSpPr>
        <p:spPr>
          <a:xfrm>
            <a:off x="613886" y="7217092"/>
            <a:ext cx="7593687" cy="350639"/>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272525"/>
                </a:solidFill>
                <a:latin typeface="Inter" pitchFamily="34" charset="0"/>
                <a:ea typeface="Inter" pitchFamily="34" charset="-122"/>
                <a:cs typeface="Inter" pitchFamily="34" charset="-120"/>
              </a:rPr>
              <a:t>Mantiene la simplicidad del código</a:t>
            </a:r>
            <a:endParaRPr lang="en-US" sz="1350" dirty="0"/>
          </a:p>
        </p:txBody>
      </p:sp>
      <p:sp>
        <p:nvSpPr>
          <p:cNvPr id="9" name="Text 6"/>
          <p:cNvSpPr/>
          <p:nvPr/>
        </p:nvSpPr>
        <p:spPr>
          <a:xfrm>
            <a:off x="8643104" y="2152531"/>
            <a:ext cx="5380911" cy="1410176"/>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En JavaScript, cuando asignas una propiedad a un objeto, siempre se crea en el objeto actual, nunca en su prototipo. El método </a:t>
            </a:r>
            <a:pPr algn="l" indent="0" marL="0">
              <a:lnSpc>
                <a:spcPts val="275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__setattr__</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nos permite replicar este comportamiento en Python.</a:t>
            </a:r>
            <a:endParaRPr lang="en-US" sz="1700" dirty="0"/>
          </a:p>
        </p:txBody>
      </p:sp>
      <p:sp>
        <p:nvSpPr>
          <p:cNvPr id="10" name="Text 7"/>
          <p:cNvSpPr/>
          <p:nvPr/>
        </p:nvSpPr>
        <p:spPr>
          <a:xfrm>
            <a:off x="8643104" y="3720465"/>
            <a:ext cx="5380911" cy="350639"/>
          </a:xfrm>
          <a:prstGeom prst="rect">
            <a:avLst/>
          </a:prstGeom>
          <a:noFill/>
          <a:ln/>
        </p:spPr>
        <p:txBody>
          <a:bodyPr wrap="none" lIns="0" tIns="0" rIns="0" bIns="0" rtlCol="0" anchor="t"/>
          <a:lstStyle/>
          <a:p>
            <a:pPr algn="l" indent="0" marL="0">
              <a:lnSpc>
                <a:spcPts val="2750"/>
              </a:lnSpc>
              <a:buNone/>
            </a:pPr>
            <a:r>
              <a:rPr lang="en-US" sz="1700" b="1" dirty="0">
                <a:solidFill>
                  <a:srgbClr val="272525"/>
                </a:solidFill>
                <a:latin typeface="Inter" pitchFamily="34" charset="0"/>
                <a:ea typeface="Inter" pitchFamily="34" charset="-122"/>
                <a:cs typeface="Inter" pitchFamily="34" charset="-120"/>
              </a:rPr>
              <a:t>Comportamiento deseado:</a:t>
            </a:r>
            <a:endParaRPr lang="en-US" sz="1700" dirty="0"/>
          </a:p>
        </p:txBody>
      </p:sp>
      <p:sp>
        <p:nvSpPr>
          <p:cNvPr id="11" name="Text 8"/>
          <p:cNvSpPr/>
          <p:nvPr/>
        </p:nvSpPr>
        <p:spPr>
          <a:xfrm>
            <a:off x="8643104" y="4228862"/>
            <a:ext cx="5380911" cy="708898"/>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272525"/>
                </a:solidFill>
                <a:highlight>
                  <a:srgbClr val="DDEAEE"/>
                </a:highlight>
                <a:latin typeface="Consolas" pitchFamily="34" charset="0"/>
                <a:ea typeface="Consolas" pitchFamily="34" charset="-122"/>
                <a:cs typeface="Consolas" pitchFamily="34" charset="-120"/>
              </a:rPr>
              <a:t>obj.prop = value</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 Se asigna en </a:t>
            </a:r>
            <a:pPr algn="l" indent="0" marL="0">
              <a:lnSpc>
                <a:spcPts val="2200"/>
              </a:lnSpc>
              <a:buNone/>
            </a:pPr>
            <a:r>
              <a:rPr lang="en-US" sz="1350" dirty="0">
                <a:solidFill>
                  <a:srgbClr val="272525"/>
                </a:solidFill>
                <a:highlight>
                  <a:srgbClr val="DDEAEE"/>
                </a:highlight>
                <a:latin typeface="Consolas" pitchFamily="34" charset="0"/>
                <a:ea typeface="Consolas" pitchFamily="34" charset="-122"/>
                <a:cs typeface="Consolas" pitchFamily="34" charset="-120"/>
              </a:rPr>
              <a:t>obj</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no en su prototipo</a:t>
            </a:r>
            <a:endParaRPr lang="en-US" sz="1350" dirty="0"/>
          </a:p>
        </p:txBody>
      </p:sp>
      <p:sp>
        <p:nvSpPr>
          <p:cNvPr id="12" name="Text 9"/>
          <p:cNvSpPr/>
          <p:nvPr/>
        </p:nvSpPr>
        <p:spPr>
          <a:xfrm>
            <a:off x="8643104" y="4999077"/>
            <a:ext cx="5380911" cy="701278"/>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272525"/>
                </a:solidFill>
                <a:latin typeface="Inter" pitchFamily="34" charset="0"/>
                <a:ea typeface="Inter" pitchFamily="34" charset="-122"/>
                <a:cs typeface="Inter" pitchFamily="34" charset="-120"/>
              </a:rPr>
              <a:t>Esto permite "shadowing" (ocultar propiedades del prototipo)</a:t>
            </a:r>
            <a:endParaRPr lang="en-US" sz="1350" dirty="0"/>
          </a:p>
        </p:txBody>
      </p:sp>
      <p:sp>
        <p:nvSpPr>
          <p:cNvPr id="13" name="Text 10"/>
          <p:cNvSpPr/>
          <p:nvPr/>
        </p:nvSpPr>
        <p:spPr>
          <a:xfrm>
            <a:off x="8643104" y="5761673"/>
            <a:ext cx="5380911" cy="701278"/>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272525"/>
                </a:solidFill>
                <a:latin typeface="Inter" pitchFamily="34" charset="0"/>
                <a:ea typeface="Inter" pitchFamily="34" charset="-122"/>
                <a:cs typeface="Inter" pitchFamily="34" charset="-120"/>
              </a:rPr>
              <a:t>Las propiedades del prototipo permanecen intactas</a:t>
            </a:r>
            <a:endParaRPr lang="en-US" sz="1350" dirty="0"/>
          </a:p>
        </p:txBody>
      </p:sp>
      <p:sp>
        <p:nvSpPr>
          <p:cNvPr id="14" name="Text 11"/>
          <p:cNvSpPr/>
          <p:nvPr/>
        </p:nvSpPr>
        <p:spPr>
          <a:xfrm>
            <a:off x="613886" y="7826335"/>
            <a:ext cx="13402628" cy="280511"/>
          </a:xfrm>
          <a:prstGeom prst="rect">
            <a:avLst/>
          </a:prstGeom>
          <a:noFill/>
          <a:ln/>
        </p:spPr>
        <p:txBody>
          <a:bodyPr wrap="none" lIns="0" tIns="0" rIns="0" bIns="0" rtlCol="0" anchor="t"/>
          <a:lstStyle/>
          <a:p>
            <a:pPr algn="l" indent="0" marL="0">
              <a:lnSpc>
                <a:spcPts val="2200"/>
              </a:lnSpc>
              <a:buNone/>
            </a:pPr>
            <a:endParaRPr lang="en-US" sz="13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505420" y="397073"/>
            <a:ext cx="5775484" cy="451247"/>
          </a:xfrm>
          <a:prstGeom prst="rect">
            <a:avLst/>
          </a:prstGeom>
          <a:noFill/>
          <a:ln/>
        </p:spPr>
        <p:txBody>
          <a:bodyPr wrap="none" lIns="0" tIns="0" rIns="0" bIns="0" rtlCol="0" anchor="t"/>
          <a:lstStyle/>
          <a:p>
            <a:pPr algn="l" indent="0" marL="0">
              <a:lnSpc>
                <a:spcPts val="3550"/>
              </a:lnSpc>
              <a:buNone/>
            </a:pPr>
            <a:r>
              <a:rPr lang="en-US" sz="2800" b="1" dirty="0">
                <a:solidFill>
                  <a:srgbClr val="000000"/>
                </a:solidFill>
                <a:latin typeface="Inter Bold" pitchFamily="34" charset="0"/>
                <a:ea typeface="Inter Bold" pitchFamily="34" charset="-122"/>
                <a:cs typeface="Inter Bold" pitchFamily="34" charset="-120"/>
              </a:rPr>
              <a:t>Creando la Cadena de Prototipos</a:t>
            </a:r>
            <a:endParaRPr lang="en-US" sz="2800" dirty="0"/>
          </a:p>
        </p:txBody>
      </p:sp>
      <p:sp>
        <p:nvSpPr>
          <p:cNvPr id="3" name="Text 1"/>
          <p:cNvSpPr/>
          <p:nvPr/>
        </p:nvSpPr>
        <p:spPr>
          <a:xfrm>
            <a:off x="505420" y="1064895"/>
            <a:ext cx="5968841" cy="360998"/>
          </a:xfrm>
          <a:prstGeom prst="rect">
            <a:avLst/>
          </a:prstGeom>
          <a:noFill/>
          <a:ln/>
        </p:spPr>
        <p:txBody>
          <a:bodyPr wrap="none" lIns="0" tIns="0" rIns="0" bIns="0" rtlCol="0" anchor="t"/>
          <a:lstStyle/>
          <a:p>
            <a:pPr algn="l" indent="0" marL="0">
              <a:lnSpc>
                <a:spcPts val="2800"/>
              </a:lnSpc>
              <a:buNone/>
            </a:pPr>
            <a:r>
              <a:rPr lang="en-US" sz="2250" b="1" dirty="0">
                <a:solidFill>
                  <a:srgbClr val="000000"/>
                </a:solidFill>
                <a:latin typeface="Inter Bold" pitchFamily="34" charset="0"/>
                <a:ea typeface="Inter Bold" pitchFamily="34" charset="-122"/>
                <a:cs typeface="Inter Bold" pitchFamily="34" charset="-120"/>
              </a:rPr>
              <a:t>Construyendo una Jerarquía de Prototipos</a:t>
            </a:r>
            <a:endParaRPr lang="en-US" sz="2250" dirty="0"/>
          </a:p>
        </p:txBody>
      </p:sp>
      <p:sp>
        <p:nvSpPr>
          <p:cNvPr id="4" name="Text 2"/>
          <p:cNvSpPr/>
          <p:nvPr/>
        </p:nvSpPr>
        <p:spPr>
          <a:xfrm>
            <a:off x="505420" y="1642467"/>
            <a:ext cx="13619559" cy="288727"/>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Ahora creamos una cadena de prototipos similar a JavaScript: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InstanceC → ProtoB → ProtoA → None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a:t>
            </a:r>
            <a:endParaRPr lang="en-US" sz="1400" dirty="0"/>
          </a:p>
        </p:txBody>
      </p:sp>
      <p:pic>
        <p:nvPicPr>
          <p:cNvPr id="5" name="Image 0" descr="preencoded.png">    </p:cNvPr>
          <p:cNvPicPr>
            <a:picLocks noChangeAspect="1"/>
          </p:cNvPicPr>
          <p:nvPr/>
        </p:nvPicPr>
        <p:blipFill>
          <a:blip r:embed="rId1"/>
          <a:stretch>
            <a:fillRect/>
          </a:stretch>
        </p:blipFill>
        <p:spPr>
          <a:xfrm>
            <a:off x="505420" y="2255996"/>
            <a:ext cx="9847183" cy="5928241"/>
          </a:xfrm>
          <a:prstGeom prst="rect">
            <a:avLst/>
          </a:prstGeom>
        </p:spPr>
      </p:pic>
      <p:sp>
        <p:nvSpPr>
          <p:cNvPr id="6" name="Text 3"/>
          <p:cNvSpPr/>
          <p:nvPr/>
        </p:nvSpPr>
        <p:spPr>
          <a:xfrm>
            <a:off x="10712410" y="2223492"/>
            <a:ext cx="3420070" cy="230981"/>
          </a:xfrm>
          <a:prstGeom prst="rect">
            <a:avLst/>
          </a:prstGeom>
          <a:noFill/>
          <a:ln/>
        </p:spPr>
        <p:txBody>
          <a:bodyPr wrap="none" lIns="0" tIns="0" rIns="0" bIns="0" rtlCol="0" anchor="t"/>
          <a:lstStyle/>
          <a:p>
            <a:pPr algn="l" indent="0" marL="0">
              <a:lnSpc>
                <a:spcPts val="1800"/>
              </a:lnSpc>
              <a:buNone/>
            </a:pPr>
            <a:endParaRPr lang="en-US" sz="1100" dirty="0"/>
          </a:p>
        </p:txBody>
      </p:sp>
      <p:sp>
        <p:nvSpPr>
          <p:cNvPr id="7" name="Text 4"/>
          <p:cNvSpPr/>
          <p:nvPr/>
        </p:nvSpPr>
        <p:spPr>
          <a:xfrm>
            <a:off x="505420" y="8509040"/>
            <a:ext cx="13619559" cy="230981"/>
          </a:xfrm>
          <a:prstGeom prst="rect">
            <a:avLst/>
          </a:prstGeom>
          <a:noFill/>
          <a:ln/>
        </p:spPr>
        <p:txBody>
          <a:bodyPr wrap="none" lIns="0" tIns="0" rIns="0" bIns="0" rtlCol="0" anchor="t"/>
          <a:lstStyle/>
          <a:p>
            <a:pPr algn="l" indent="0" marL="0">
              <a:lnSpc>
                <a:spcPts val="1800"/>
              </a:lnSpc>
              <a:buNone/>
            </a:pPr>
            <a:endParaRPr lang="en-US" sz="1100" dirty="0"/>
          </a:p>
        </p:txBody>
      </p:sp>
      <p:sp>
        <p:nvSpPr>
          <p:cNvPr id="8" name="Text 5"/>
          <p:cNvSpPr/>
          <p:nvPr/>
        </p:nvSpPr>
        <p:spPr>
          <a:xfrm>
            <a:off x="505420" y="8902422"/>
            <a:ext cx="13619559" cy="230981"/>
          </a:xfrm>
          <a:prstGeom prst="rect">
            <a:avLst/>
          </a:prstGeom>
          <a:noFill/>
          <a:ln/>
        </p:spPr>
        <p:txBody>
          <a:bodyPr wrap="none" lIns="0" tIns="0" rIns="0" bIns="0" rtlCol="0" anchor="t"/>
          <a:lstStyle/>
          <a:p>
            <a:pPr algn="l" indent="0" marL="0">
              <a:lnSpc>
                <a:spcPts val="1800"/>
              </a:lnSpc>
              <a:buNone/>
            </a:pPr>
            <a:endParaRPr lang="en-US" sz="1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656868" y="516374"/>
            <a:ext cx="10075069" cy="586502"/>
          </a:xfrm>
          <a:prstGeom prst="rect">
            <a:avLst/>
          </a:prstGeom>
          <a:noFill/>
          <a:ln/>
        </p:spPr>
        <p:txBody>
          <a:bodyPr wrap="none" lIns="0" tIns="0" rIns="0" bIns="0" rtlCol="0" anchor="t"/>
          <a:lstStyle/>
          <a:p>
            <a:pPr algn="l" indent="0" marL="0">
              <a:lnSpc>
                <a:spcPts val="4600"/>
              </a:lnSpc>
              <a:buNone/>
            </a:pPr>
            <a:r>
              <a:rPr lang="en-US" sz="3650" b="1" dirty="0">
                <a:solidFill>
                  <a:srgbClr val="000000"/>
                </a:solidFill>
                <a:latin typeface="Inter Bold" pitchFamily="34" charset="0"/>
                <a:ea typeface="Inter Bold" pitchFamily="34" charset="-122"/>
                <a:cs typeface="Inter Bold" pitchFamily="34" charset="-120"/>
              </a:rPr>
              <a:t>Funcionamiento de la Cadena de Prototipos.</a:t>
            </a:r>
            <a:endParaRPr lang="en-US" sz="3650" dirty="0"/>
          </a:p>
        </p:txBody>
      </p:sp>
      <p:sp>
        <p:nvSpPr>
          <p:cNvPr id="3" name="Text 1"/>
          <p:cNvSpPr/>
          <p:nvPr/>
        </p:nvSpPr>
        <p:spPr>
          <a:xfrm>
            <a:off x="656868" y="1478280"/>
            <a:ext cx="13316664" cy="750808"/>
          </a:xfrm>
          <a:prstGeom prst="rect">
            <a:avLst/>
          </a:prstGeom>
          <a:noFill/>
          <a:ln/>
        </p:spPr>
        <p:txBody>
          <a:bodyPr wrap="square" lIns="0" tIns="0" rIns="0" bIns="0" rtlCol="0" anchor="t"/>
          <a:lstStyle/>
          <a:p>
            <a:pPr algn="l" indent="0" marL="0">
              <a:lnSpc>
                <a:spcPts val="2950"/>
              </a:lnSpc>
              <a:buNone/>
            </a:pPr>
            <a:r>
              <a:rPr lang="en-US" sz="1800" dirty="0">
                <a:solidFill>
                  <a:srgbClr val="272525"/>
                </a:solidFill>
                <a:latin typeface="Inter" pitchFamily="34" charset="0"/>
                <a:ea typeface="Inter" pitchFamily="34" charset="-122"/>
                <a:cs typeface="Inter" pitchFamily="34" charset="-120"/>
              </a:rPr>
              <a:t>Veamos cómo funciona la búsqueda de propiedades siguiendo la cadena de prototipos, exactamente como en JavaScript.</a:t>
            </a:r>
            <a:endParaRPr lang="en-US" sz="1800" dirty="0"/>
          </a:p>
        </p:txBody>
      </p:sp>
      <p:sp>
        <p:nvSpPr>
          <p:cNvPr id="4" name="Text 2"/>
          <p:cNvSpPr/>
          <p:nvPr/>
        </p:nvSpPr>
        <p:spPr>
          <a:xfrm>
            <a:off x="656868" y="2510552"/>
            <a:ext cx="2912388" cy="351949"/>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Pruebas de herencia:</a:t>
            </a:r>
            <a:endParaRPr lang="en-US" sz="2200" dirty="0"/>
          </a:p>
        </p:txBody>
      </p:sp>
      <p:pic>
        <p:nvPicPr>
          <p:cNvPr id="5" name="Image 0" descr="preencoded.png">    </p:cNvPr>
          <p:cNvPicPr>
            <a:picLocks noChangeAspect="1"/>
          </p:cNvPicPr>
          <p:nvPr/>
        </p:nvPicPr>
        <p:blipFill>
          <a:blip r:embed="rId1"/>
          <a:stretch>
            <a:fillRect/>
          </a:stretch>
        </p:blipFill>
        <p:spPr>
          <a:xfrm>
            <a:off x="656868" y="3355062"/>
            <a:ext cx="5662374" cy="4147066"/>
          </a:xfrm>
          <a:prstGeom prst="rect">
            <a:avLst/>
          </a:prstGeom>
        </p:spPr>
      </p:pic>
      <p:sp>
        <p:nvSpPr>
          <p:cNvPr id="6" name="Text 3"/>
          <p:cNvSpPr/>
          <p:nvPr/>
        </p:nvSpPr>
        <p:spPr>
          <a:xfrm>
            <a:off x="10719911" y="3312795"/>
            <a:ext cx="3261122" cy="750808"/>
          </a:xfrm>
          <a:prstGeom prst="rect">
            <a:avLst/>
          </a:prstGeom>
          <a:noFill/>
          <a:ln/>
        </p:spPr>
        <p:txBody>
          <a:bodyPr wrap="square" lIns="0" tIns="0" rIns="0" bIns="0" rtlCol="0" anchor="t"/>
          <a:lstStyle/>
          <a:p>
            <a:pPr algn="l" indent="0" marL="0">
              <a:lnSpc>
                <a:spcPts val="2950"/>
              </a:lnSpc>
              <a:buNone/>
            </a:pPr>
            <a:r>
              <a:rPr lang="en-US" sz="1800" b="1" dirty="0">
                <a:solidFill>
                  <a:srgbClr val="272525"/>
                </a:solidFill>
                <a:latin typeface="Inter" pitchFamily="34" charset="0"/>
                <a:ea typeface="Inter" pitchFamily="34" charset="-122"/>
                <a:cs typeface="Inter" pitchFamily="34" charset="-120"/>
              </a:rPr>
              <a:t>Flujo de búsqueda para </a:t>
            </a:r>
            <a:pPr algn="l" indent="0" marL="0">
              <a:lnSpc>
                <a:spcPts val="2950"/>
              </a:lnSpc>
              <a:buNone/>
            </a:pPr>
            <a:r>
              <a:rPr lang="en-US" sz="1800" dirty="0">
                <a:solidFill>
                  <a:srgbClr val="272525"/>
                </a:solidFill>
                <a:highlight>
                  <a:srgbClr val="DDEAEE"/>
                </a:highlight>
                <a:latin typeface="Consolas" pitchFamily="34" charset="0"/>
                <a:ea typeface="Consolas" pitchFamily="34" charset="-122"/>
                <a:cs typeface="Consolas" pitchFamily="34" charset="-120"/>
              </a:rPr>
              <a:t>InstanceC.foo</a:t>
            </a:r>
            <a:pPr algn="l" indent="0" marL="0">
              <a:lnSpc>
                <a:spcPts val="2950"/>
              </a:lnSpc>
              <a:buNone/>
            </a:pPr>
            <a:r>
              <a:rPr lang="en-US" sz="1800" b="1" dirty="0">
                <a:solidFill>
                  <a:srgbClr val="272525"/>
                </a:solidFill>
                <a:latin typeface="Inter" pitchFamily="34" charset="0"/>
                <a:ea typeface="Inter" pitchFamily="34" charset="-122"/>
                <a:cs typeface="Inter" pitchFamily="34" charset="-120"/>
              </a:rPr>
              <a:t>:</a:t>
            </a:r>
            <a:endParaRPr lang="en-US" sz="1800" dirty="0"/>
          </a:p>
        </p:txBody>
      </p:sp>
      <p:sp>
        <p:nvSpPr>
          <p:cNvPr id="7" name="Text 4"/>
          <p:cNvSpPr/>
          <p:nvPr/>
        </p:nvSpPr>
        <p:spPr>
          <a:xfrm>
            <a:off x="10719911" y="4232434"/>
            <a:ext cx="3261122" cy="750808"/>
          </a:xfrm>
          <a:prstGeom prst="rect">
            <a:avLst/>
          </a:prstGeom>
          <a:noFill/>
          <a:ln/>
        </p:spPr>
        <p:txBody>
          <a:bodyPr wrap="square" lIns="0" tIns="0" rIns="0" bIns="0" rtlCol="0" anchor="t"/>
          <a:lstStyle/>
          <a:p>
            <a:pPr algn="l" marL="342900" indent="-342900">
              <a:lnSpc>
                <a:spcPts val="2350"/>
              </a:lnSpc>
              <a:buSzPct val="100000"/>
              <a:buFont typeface="+mj-lt"/>
              <a:buAutoNum type="arabicPeriod" startAt="1"/>
            </a:pPr>
            <a:r>
              <a:rPr lang="en-US" sz="1450" dirty="0">
                <a:solidFill>
                  <a:srgbClr val="272525"/>
                </a:solidFill>
                <a:latin typeface="Inter" pitchFamily="34" charset="0"/>
                <a:ea typeface="Inter" pitchFamily="34" charset="-122"/>
                <a:cs typeface="Inter" pitchFamily="34" charset="-120"/>
              </a:rPr>
              <a:t>¿</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InstanceC</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tiene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foo</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No → llama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__getattr__</a:t>
            </a:r>
            <a:endParaRPr lang="en-US" sz="1450" dirty="0"/>
          </a:p>
        </p:txBody>
      </p:sp>
      <p:sp>
        <p:nvSpPr>
          <p:cNvPr id="8" name="Text 5"/>
          <p:cNvSpPr/>
          <p:nvPr/>
        </p:nvSpPr>
        <p:spPr>
          <a:xfrm>
            <a:off x="10719911" y="5048845"/>
            <a:ext cx="3261122" cy="1126212"/>
          </a:xfrm>
          <a:prstGeom prst="rect">
            <a:avLst/>
          </a:prstGeom>
          <a:noFill/>
          <a:ln/>
        </p:spPr>
        <p:txBody>
          <a:bodyPr wrap="square" lIns="0" tIns="0" rIns="0" bIns="0" rtlCol="0" anchor="t"/>
          <a:lstStyle/>
          <a:p>
            <a:pPr algn="l" marL="342900" indent="-342900">
              <a:lnSpc>
                <a:spcPts val="2350"/>
              </a:lnSpc>
              <a:buSzPct val="100000"/>
              <a:buFont typeface="+mj-lt"/>
              <a:buAutoNum type="arabicPeriod" startAt="2"/>
            </a:pPr>
            <a:r>
              <a:rPr lang="en-US" sz="1450" dirty="0">
                <a:solidFill>
                  <a:srgbClr val="272525"/>
                </a:solidFill>
                <a:latin typeface="Inter" pitchFamily="34" charset="0"/>
                <a:ea typeface="Inter" pitchFamily="34" charset="-122"/>
                <a:cs typeface="Inter" pitchFamily="34" charset="-120"/>
              </a:rPr>
              <a:t>¿</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ProtoB</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tiene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foo</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No → llama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__getattr__</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de ProtoB</a:t>
            </a:r>
            <a:endParaRPr lang="en-US" sz="1450" dirty="0"/>
          </a:p>
        </p:txBody>
      </p:sp>
      <p:sp>
        <p:nvSpPr>
          <p:cNvPr id="9" name="Text 6"/>
          <p:cNvSpPr/>
          <p:nvPr/>
        </p:nvSpPr>
        <p:spPr>
          <a:xfrm>
            <a:off x="10719911" y="6240661"/>
            <a:ext cx="3261122" cy="750808"/>
          </a:xfrm>
          <a:prstGeom prst="rect">
            <a:avLst/>
          </a:prstGeom>
          <a:noFill/>
          <a:ln/>
        </p:spPr>
        <p:txBody>
          <a:bodyPr wrap="square" lIns="0" tIns="0" rIns="0" bIns="0" rtlCol="0" anchor="t"/>
          <a:lstStyle/>
          <a:p>
            <a:pPr algn="l" marL="342900" indent="-342900">
              <a:lnSpc>
                <a:spcPts val="2350"/>
              </a:lnSpc>
              <a:buSzPct val="100000"/>
              <a:buFont typeface="+mj-lt"/>
              <a:buAutoNum type="arabicPeriod" startAt="3"/>
            </a:pPr>
            <a:r>
              <a:rPr lang="en-US" sz="1450" dirty="0">
                <a:solidFill>
                  <a:srgbClr val="272525"/>
                </a:solidFill>
                <a:latin typeface="Inter" pitchFamily="34" charset="0"/>
                <a:ea typeface="Inter" pitchFamily="34" charset="-122"/>
                <a:cs typeface="Inter" pitchFamily="34" charset="-120"/>
              </a:rPr>
              <a:t>¿</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ProtoA</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tiene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foo</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Sí → retorna "foo from A"</a:t>
            </a:r>
            <a:endParaRPr lang="en-US" sz="14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687943" y="870823"/>
            <a:ext cx="11937206" cy="614363"/>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Inter Bold" pitchFamily="34" charset="0"/>
                <a:ea typeface="Inter Bold" pitchFamily="34" charset="-122"/>
                <a:cs typeface="Inter Bold" pitchFamily="34" charset="-120"/>
              </a:rPr>
              <a:t>Shadowing: Ocultando Propiedades del Prototipo.</a:t>
            </a:r>
            <a:endParaRPr lang="en-US" sz="3850" dirty="0"/>
          </a:p>
        </p:txBody>
      </p:sp>
      <p:sp>
        <p:nvSpPr>
          <p:cNvPr id="3" name="Text 1"/>
          <p:cNvSpPr/>
          <p:nvPr/>
        </p:nvSpPr>
        <p:spPr>
          <a:xfrm>
            <a:off x="687943" y="1878330"/>
            <a:ext cx="13254514" cy="786289"/>
          </a:xfrm>
          <a:prstGeom prst="rect">
            <a:avLst/>
          </a:prstGeom>
          <a:noFill/>
          <a:ln/>
        </p:spPr>
        <p:txBody>
          <a:bodyPr wrap="square" lIns="0" tIns="0" rIns="0" bIns="0" rtlCol="0" anchor="t"/>
          <a:lstStyle/>
          <a:p>
            <a:pPr algn="l" indent="0" marL="0">
              <a:lnSpc>
                <a:spcPts val="3050"/>
              </a:lnSpc>
              <a:buNone/>
            </a:pPr>
            <a:r>
              <a:rPr lang="en-US" sz="1900" dirty="0">
                <a:solidFill>
                  <a:srgbClr val="272525"/>
                </a:solidFill>
                <a:latin typeface="Inter" pitchFamily="34" charset="0"/>
                <a:ea typeface="Inter" pitchFamily="34" charset="-122"/>
                <a:cs typeface="Inter" pitchFamily="34" charset="-120"/>
              </a:rPr>
              <a:t>El "shadowing" ocurre cuando defines una propiedad en un objeto que ya existe en su cadena de prototipos. La propiedad local "oculta" la del prototipo, exactamente como en JavaScript.</a:t>
            </a:r>
            <a:endParaRPr lang="en-US" sz="1900" dirty="0"/>
          </a:p>
        </p:txBody>
      </p:sp>
      <p:pic>
        <p:nvPicPr>
          <p:cNvPr id="4" name="Image 0" descr="preencoded.png">    </p:cNvPr>
          <p:cNvPicPr>
            <a:picLocks noChangeAspect="1"/>
          </p:cNvPicPr>
          <p:nvPr/>
        </p:nvPicPr>
        <p:blipFill>
          <a:blip r:embed="rId1"/>
          <a:stretch>
            <a:fillRect/>
          </a:stretch>
        </p:blipFill>
        <p:spPr>
          <a:xfrm>
            <a:off x="687943" y="3106817"/>
            <a:ext cx="6936819" cy="3495199"/>
          </a:xfrm>
          <a:prstGeom prst="rect">
            <a:avLst/>
          </a:prstGeom>
        </p:spPr>
      </p:pic>
      <p:sp>
        <p:nvSpPr>
          <p:cNvPr id="5" name="Text 2"/>
          <p:cNvSpPr/>
          <p:nvPr/>
        </p:nvSpPr>
        <p:spPr>
          <a:xfrm>
            <a:off x="8111966" y="3062526"/>
            <a:ext cx="5837992" cy="393144"/>
          </a:xfrm>
          <a:prstGeom prst="rect">
            <a:avLst/>
          </a:prstGeom>
          <a:noFill/>
          <a:ln/>
        </p:spPr>
        <p:txBody>
          <a:bodyPr wrap="none" lIns="0" tIns="0" rIns="0" bIns="0" rtlCol="0" anchor="t"/>
          <a:lstStyle/>
          <a:p>
            <a:pPr algn="l" indent="0" marL="0">
              <a:lnSpc>
                <a:spcPts val="3050"/>
              </a:lnSpc>
              <a:buNone/>
            </a:pPr>
            <a:r>
              <a:rPr lang="en-US" sz="1900" b="1" dirty="0">
                <a:solidFill>
                  <a:srgbClr val="272525"/>
                </a:solidFill>
                <a:latin typeface="Inter" pitchFamily="34" charset="0"/>
                <a:ea typeface="Inter" pitchFamily="34" charset="-122"/>
                <a:cs typeface="Inter" pitchFamily="34" charset="-120"/>
              </a:rPr>
              <a:t>¿Qué pasó internamente?</a:t>
            </a:r>
            <a:endParaRPr lang="en-US" sz="1900" dirty="0"/>
          </a:p>
        </p:txBody>
      </p:sp>
      <p:sp>
        <p:nvSpPr>
          <p:cNvPr id="6" name="Text 3"/>
          <p:cNvSpPr/>
          <p:nvPr/>
        </p:nvSpPr>
        <p:spPr>
          <a:xfrm>
            <a:off x="8111966" y="3632478"/>
            <a:ext cx="5837992" cy="400764"/>
          </a:xfrm>
          <a:prstGeom prst="rect">
            <a:avLst/>
          </a:prstGeom>
          <a:noFill/>
          <a:ln/>
        </p:spPr>
        <p:txBody>
          <a:bodyPr wrap="none" lIns="0" tIns="0" rIns="0" bIns="0" rtlCol="0" anchor="t"/>
          <a:lstStyle/>
          <a:p>
            <a:pPr algn="l" marL="342900" indent="-342900">
              <a:lnSpc>
                <a:spcPts val="2450"/>
              </a:lnSpc>
              <a:buSzPct val="100000"/>
              <a:buFont typeface="+mj-lt"/>
              <a:buAutoNum type="arabicPeriod" startAt="1"/>
            </a:pPr>
            <a:r>
              <a:rPr lang="en-US" sz="1500" dirty="0">
                <a:solidFill>
                  <a:srgbClr val="272525"/>
                </a:solidFill>
                <a:highlight>
                  <a:srgbClr val="DDEAEE"/>
                </a:highlight>
                <a:latin typeface="Consolas" pitchFamily="34" charset="0"/>
                <a:ea typeface="Consolas" pitchFamily="34" charset="-122"/>
                <a:cs typeface="Consolas" pitchFamily="34" charset="-120"/>
              </a:rPr>
              <a:t>InstanceC.foo = "..."</a:t>
            </a:r>
            <a:pPr algn="l" indent="0" marL="0">
              <a:lnSpc>
                <a:spcPts val="2450"/>
              </a:lnSpc>
              <a:buNone/>
            </a:pPr>
            <a:r>
              <a:rPr lang="en-US" sz="1500" dirty="0">
                <a:solidFill>
                  <a:srgbClr val="272525"/>
                </a:solidFill>
                <a:latin typeface="Inter" pitchFamily="34" charset="0"/>
                <a:ea typeface="Inter" pitchFamily="34" charset="-122"/>
                <a:cs typeface="Inter" pitchFamily="34" charset="-120"/>
              </a:rPr>
              <a:t> llama a </a:t>
            </a:r>
            <a:pPr algn="l" indent="0" marL="0">
              <a:lnSpc>
                <a:spcPts val="2450"/>
              </a:lnSpc>
              <a:buNone/>
            </a:pPr>
            <a:r>
              <a:rPr lang="en-US" sz="1500" dirty="0">
                <a:solidFill>
                  <a:srgbClr val="272525"/>
                </a:solidFill>
                <a:highlight>
                  <a:srgbClr val="DDEAEE"/>
                </a:highlight>
                <a:latin typeface="Consolas" pitchFamily="34" charset="0"/>
                <a:ea typeface="Consolas" pitchFamily="34" charset="-122"/>
                <a:cs typeface="Consolas" pitchFamily="34" charset="-120"/>
              </a:rPr>
              <a:t>__setattr__</a:t>
            </a:r>
            <a:endParaRPr lang="en-US" sz="1500" dirty="0"/>
          </a:p>
        </p:txBody>
      </p:sp>
      <p:sp>
        <p:nvSpPr>
          <p:cNvPr id="7" name="Text 4"/>
          <p:cNvSpPr/>
          <p:nvPr/>
        </p:nvSpPr>
        <p:spPr>
          <a:xfrm>
            <a:off x="8111966" y="4101941"/>
            <a:ext cx="5837992" cy="400764"/>
          </a:xfrm>
          <a:prstGeom prst="rect">
            <a:avLst/>
          </a:prstGeom>
          <a:noFill/>
          <a:ln/>
        </p:spPr>
        <p:txBody>
          <a:bodyPr wrap="none" lIns="0" tIns="0" rIns="0" bIns="0" rtlCol="0" anchor="t"/>
          <a:lstStyle/>
          <a:p>
            <a:pPr algn="l" marL="342900" indent="-342900">
              <a:lnSpc>
                <a:spcPts val="2450"/>
              </a:lnSpc>
              <a:buSzPct val="100000"/>
              <a:buFont typeface="+mj-lt"/>
              <a:buAutoNum type="arabicPeriod" startAt="2"/>
            </a:pPr>
            <a:r>
              <a:rPr lang="en-US" sz="1500" dirty="0">
                <a:solidFill>
                  <a:srgbClr val="272525"/>
                </a:solidFill>
                <a:latin typeface="Inter" pitchFamily="34" charset="0"/>
                <a:ea typeface="Inter" pitchFamily="34" charset="-122"/>
                <a:cs typeface="Inter" pitchFamily="34" charset="-120"/>
              </a:rPr>
              <a:t>Se asigna directamente en </a:t>
            </a:r>
            <a:pPr algn="l" indent="0" marL="0">
              <a:lnSpc>
                <a:spcPts val="2450"/>
              </a:lnSpc>
              <a:buNone/>
            </a:pPr>
            <a:r>
              <a:rPr lang="en-US" sz="1500" dirty="0">
                <a:solidFill>
                  <a:srgbClr val="272525"/>
                </a:solidFill>
                <a:highlight>
                  <a:srgbClr val="DDEAEE"/>
                </a:highlight>
                <a:latin typeface="Consolas" pitchFamily="34" charset="0"/>
                <a:ea typeface="Consolas" pitchFamily="34" charset="-122"/>
                <a:cs typeface="Consolas" pitchFamily="34" charset="-120"/>
              </a:rPr>
              <a:t>InstanceC.__dict__</a:t>
            </a:r>
            <a:endParaRPr lang="en-US" sz="1500" dirty="0"/>
          </a:p>
        </p:txBody>
      </p:sp>
      <p:sp>
        <p:nvSpPr>
          <p:cNvPr id="8" name="Text 5"/>
          <p:cNvSpPr/>
          <p:nvPr/>
        </p:nvSpPr>
        <p:spPr>
          <a:xfrm>
            <a:off x="8111966" y="4571405"/>
            <a:ext cx="5837992" cy="400764"/>
          </a:xfrm>
          <a:prstGeom prst="rect">
            <a:avLst/>
          </a:prstGeom>
          <a:noFill/>
          <a:ln/>
        </p:spPr>
        <p:txBody>
          <a:bodyPr wrap="none" lIns="0" tIns="0" rIns="0" bIns="0" rtlCol="0" anchor="t"/>
          <a:lstStyle/>
          <a:p>
            <a:pPr algn="l" marL="342900" indent="-342900">
              <a:lnSpc>
                <a:spcPts val="2450"/>
              </a:lnSpc>
              <a:buSzPct val="100000"/>
              <a:buFont typeface="+mj-lt"/>
              <a:buAutoNum type="arabicPeriod" startAt="3"/>
            </a:pPr>
            <a:r>
              <a:rPr lang="en-US" sz="1500" dirty="0">
                <a:solidFill>
                  <a:srgbClr val="272525"/>
                </a:solidFill>
                <a:latin typeface="Inter" pitchFamily="34" charset="0"/>
                <a:ea typeface="Inter" pitchFamily="34" charset="-122"/>
                <a:cs typeface="Inter" pitchFamily="34" charset="-120"/>
              </a:rPr>
              <a:t>Ahora </a:t>
            </a:r>
            <a:pPr algn="l" indent="0" marL="0">
              <a:lnSpc>
                <a:spcPts val="2450"/>
              </a:lnSpc>
              <a:buNone/>
            </a:pPr>
            <a:r>
              <a:rPr lang="en-US" sz="1500" dirty="0">
                <a:solidFill>
                  <a:srgbClr val="272525"/>
                </a:solidFill>
                <a:highlight>
                  <a:srgbClr val="DDEAEE"/>
                </a:highlight>
                <a:latin typeface="Consolas" pitchFamily="34" charset="0"/>
                <a:ea typeface="Consolas" pitchFamily="34" charset="-122"/>
                <a:cs typeface="Consolas" pitchFamily="34" charset="-120"/>
              </a:rPr>
              <a:t>InstanceC</a:t>
            </a:r>
            <a:pPr algn="l" indent="0" marL="0">
              <a:lnSpc>
                <a:spcPts val="2450"/>
              </a:lnSpc>
              <a:buNone/>
            </a:pPr>
            <a:r>
              <a:rPr lang="en-US" sz="1500" dirty="0">
                <a:solidFill>
                  <a:srgbClr val="272525"/>
                </a:solidFill>
                <a:latin typeface="Inter" pitchFamily="34" charset="0"/>
                <a:ea typeface="Inter" pitchFamily="34" charset="-122"/>
                <a:cs typeface="Inter" pitchFamily="34" charset="-120"/>
              </a:rPr>
              <a:t> tiene su propia propiedad </a:t>
            </a:r>
            <a:pPr algn="l" indent="0" marL="0">
              <a:lnSpc>
                <a:spcPts val="2450"/>
              </a:lnSpc>
              <a:buNone/>
            </a:pPr>
            <a:r>
              <a:rPr lang="en-US" sz="1500" dirty="0">
                <a:solidFill>
                  <a:srgbClr val="272525"/>
                </a:solidFill>
                <a:highlight>
                  <a:srgbClr val="DDEAEE"/>
                </a:highlight>
                <a:latin typeface="Consolas" pitchFamily="34" charset="0"/>
                <a:ea typeface="Consolas" pitchFamily="34" charset="-122"/>
                <a:cs typeface="Consolas" pitchFamily="34" charset="-120"/>
              </a:rPr>
              <a:t>foo</a:t>
            </a:r>
            <a:endParaRPr lang="en-US" sz="1500" dirty="0"/>
          </a:p>
        </p:txBody>
      </p:sp>
      <p:sp>
        <p:nvSpPr>
          <p:cNvPr id="9" name="Text 6"/>
          <p:cNvSpPr/>
          <p:nvPr/>
        </p:nvSpPr>
        <p:spPr>
          <a:xfrm>
            <a:off x="8111966" y="5040868"/>
            <a:ext cx="5837992" cy="793909"/>
          </a:xfrm>
          <a:prstGeom prst="rect">
            <a:avLst/>
          </a:prstGeom>
          <a:noFill/>
          <a:ln/>
        </p:spPr>
        <p:txBody>
          <a:bodyPr wrap="square" lIns="0" tIns="0" rIns="0" bIns="0" rtlCol="0" anchor="t"/>
          <a:lstStyle/>
          <a:p>
            <a:pPr algn="l" marL="342900" indent="-342900">
              <a:lnSpc>
                <a:spcPts val="2450"/>
              </a:lnSpc>
              <a:buSzPct val="100000"/>
              <a:buFont typeface="+mj-lt"/>
              <a:buAutoNum type="arabicPeriod" startAt="4"/>
            </a:pPr>
            <a:r>
              <a:rPr lang="en-US" sz="1500" dirty="0">
                <a:solidFill>
                  <a:srgbClr val="272525"/>
                </a:solidFill>
                <a:highlight>
                  <a:srgbClr val="DDEAEE"/>
                </a:highlight>
                <a:latin typeface="Consolas" pitchFamily="34" charset="0"/>
                <a:ea typeface="Consolas" pitchFamily="34" charset="-122"/>
                <a:cs typeface="Consolas" pitchFamily="34" charset="-120"/>
              </a:rPr>
              <a:t>__getattr__</a:t>
            </a:r>
            <a:pPr algn="l" indent="0" marL="0">
              <a:lnSpc>
                <a:spcPts val="2450"/>
              </a:lnSpc>
              <a:buNone/>
            </a:pPr>
            <a:r>
              <a:rPr lang="en-US" sz="1500" dirty="0">
                <a:solidFill>
                  <a:srgbClr val="272525"/>
                </a:solidFill>
                <a:latin typeface="Inter" pitchFamily="34" charset="0"/>
                <a:ea typeface="Inter" pitchFamily="34" charset="-122"/>
                <a:cs typeface="Inter" pitchFamily="34" charset="-120"/>
              </a:rPr>
              <a:t> ya no se llama para </a:t>
            </a:r>
            <a:pPr algn="l" indent="0" marL="0">
              <a:lnSpc>
                <a:spcPts val="2450"/>
              </a:lnSpc>
              <a:buNone/>
            </a:pPr>
            <a:r>
              <a:rPr lang="en-US" sz="1500" dirty="0">
                <a:solidFill>
                  <a:srgbClr val="272525"/>
                </a:solidFill>
                <a:highlight>
                  <a:srgbClr val="DDEAEE"/>
                </a:highlight>
                <a:latin typeface="Consolas" pitchFamily="34" charset="0"/>
                <a:ea typeface="Consolas" pitchFamily="34" charset="-122"/>
                <a:cs typeface="Consolas" pitchFamily="34" charset="-120"/>
              </a:rPr>
              <a:t>foo</a:t>
            </a:r>
            <a:pPr algn="l" indent="0" marL="0">
              <a:lnSpc>
                <a:spcPts val="2450"/>
              </a:lnSpc>
              <a:buNone/>
            </a:pPr>
            <a:r>
              <a:rPr lang="en-US" sz="1500" dirty="0">
                <a:solidFill>
                  <a:srgbClr val="272525"/>
                </a:solidFill>
                <a:latin typeface="Inter" pitchFamily="34" charset="0"/>
                <a:ea typeface="Inter" pitchFamily="34" charset="-122"/>
                <a:cs typeface="Inter" pitchFamily="34" charset="-120"/>
              </a:rPr>
              <a:t> (Python la encuentra localmente)</a:t>
            </a:r>
            <a:endParaRPr lang="en-US" sz="1500" dirty="0"/>
          </a:p>
        </p:txBody>
      </p:sp>
      <p:sp>
        <p:nvSpPr>
          <p:cNvPr id="10" name="Text 7"/>
          <p:cNvSpPr/>
          <p:nvPr/>
        </p:nvSpPr>
        <p:spPr>
          <a:xfrm>
            <a:off x="8111966" y="5903476"/>
            <a:ext cx="5837992" cy="400764"/>
          </a:xfrm>
          <a:prstGeom prst="rect">
            <a:avLst/>
          </a:prstGeom>
          <a:noFill/>
          <a:ln/>
        </p:spPr>
        <p:txBody>
          <a:bodyPr wrap="none" lIns="0" tIns="0" rIns="0" bIns="0" rtlCol="0" anchor="t"/>
          <a:lstStyle/>
          <a:p>
            <a:pPr algn="l" marL="342900" indent="-342900">
              <a:lnSpc>
                <a:spcPts val="2450"/>
              </a:lnSpc>
              <a:buSzPct val="100000"/>
              <a:buFont typeface="+mj-lt"/>
              <a:buAutoNum type="arabicPeriod" startAt="5"/>
            </a:pPr>
            <a:r>
              <a:rPr lang="en-US" sz="1500" dirty="0">
                <a:solidFill>
                  <a:srgbClr val="272525"/>
                </a:solidFill>
                <a:latin typeface="Inter" pitchFamily="34" charset="0"/>
                <a:ea typeface="Inter" pitchFamily="34" charset="-122"/>
                <a:cs typeface="Inter" pitchFamily="34" charset="-120"/>
              </a:rPr>
              <a:t>La propiedad en </a:t>
            </a:r>
            <a:pPr algn="l" indent="0" marL="0">
              <a:lnSpc>
                <a:spcPts val="2450"/>
              </a:lnSpc>
              <a:buNone/>
            </a:pPr>
            <a:r>
              <a:rPr lang="en-US" sz="1500" dirty="0">
                <a:solidFill>
                  <a:srgbClr val="272525"/>
                </a:solidFill>
                <a:highlight>
                  <a:srgbClr val="DDEAEE"/>
                </a:highlight>
                <a:latin typeface="Consolas" pitchFamily="34" charset="0"/>
                <a:ea typeface="Consolas" pitchFamily="34" charset="-122"/>
                <a:cs typeface="Consolas" pitchFamily="34" charset="-120"/>
              </a:rPr>
              <a:t>ProtoA</a:t>
            </a:r>
            <a:pPr algn="l" indent="0" marL="0">
              <a:lnSpc>
                <a:spcPts val="2450"/>
              </a:lnSpc>
              <a:buNone/>
            </a:pPr>
            <a:r>
              <a:rPr lang="en-US" sz="1500" dirty="0">
                <a:solidFill>
                  <a:srgbClr val="272525"/>
                </a:solidFill>
                <a:latin typeface="Inter" pitchFamily="34" charset="0"/>
                <a:ea typeface="Inter" pitchFamily="34" charset="-122"/>
                <a:cs typeface="Inter" pitchFamily="34" charset="-120"/>
              </a:rPr>
              <a:t> permanece intacta</a:t>
            </a:r>
            <a:endParaRPr lang="en-US" sz="1500" dirty="0"/>
          </a:p>
        </p:txBody>
      </p:sp>
      <p:sp>
        <p:nvSpPr>
          <p:cNvPr id="11" name="Text 8"/>
          <p:cNvSpPr/>
          <p:nvPr/>
        </p:nvSpPr>
        <p:spPr>
          <a:xfrm>
            <a:off x="687943" y="7044214"/>
            <a:ext cx="13254514" cy="314444"/>
          </a:xfrm>
          <a:prstGeom prst="rect">
            <a:avLst/>
          </a:prstGeom>
          <a:noFill/>
          <a:ln/>
        </p:spPr>
        <p:txBody>
          <a:bodyPr wrap="none" lIns="0" tIns="0" rIns="0" bIns="0" rtlCol="0" anchor="t"/>
          <a:lstStyle/>
          <a:p>
            <a:pPr algn="l" indent="0" marL="0">
              <a:lnSpc>
                <a:spcPts val="2450"/>
              </a:lnSpc>
              <a:buNone/>
            </a:pPr>
            <a:endParaRPr lang="en-US" sz="15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562332" y="460534"/>
            <a:ext cx="6703695" cy="502087"/>
          </a:xfrm>
          <a:prstGeom prst="rect">
            <a:avLst/>
          </a:prstGeom>
          <a:noFill/>
          <a:ln/>
        </p:spPr>
        <p:txBody>
          <a:bodyPr wrap="none" lIns="0" tIns="0" rIns="0" bIns="0" rtlCol="0" anchor="t"/>
          <a:lstStyle/>
          <a:p>
            <a:pPr algn="l" indent="0" marL="0">
              <a:lnSpc>
                <a:spcPts val="3950"/>
              </a:lnSpc>
              <a:buNone/>
            </a:pPr>
            <a:r>
              <a:rPr lang="en-US" sz="3150" b="1" dirty="0">
                <a:solidFill>
                  <a:srgbClr val="000000"/>
                </a:solidFill>
                <a:latin typeface="Inter Bold" pitchFamily="34" charset="0"/>
                <a:ea typeface="Inter Bold" pitchFamily="34" charset="-122"/>
                <a:cs typeface="Inter Bold" pitchFamily="34" charset="-120"/>
              </a:rPr>
              <a:t>Adición Dinámica de Propiedades.</a:t>
            </a:r>
            <a:endParaRPr lang="en-US" sz="3150" dirty="0"/>
          </a:p>
        </p:txBody>
      </p:sp>
      <p:sp>
        <p:nvSpPr>
          <p:cNvPr id="3" name="Text 1"/>
          <p:cNvSpPr/>
          <p:nvPr/>
        </p:nvSpPr>
        <p:spPr>
          <a:xfrm>
            <a:off x="562332" y="1283970"/>
            <a:ext cx="13505736" cy="64269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Una característica poderosa de JavaScript es que puedes agregar propiedades a prototipos en tiempo de ejecución, y todos los objetos que heredan de ese prototipo inmediatamente tienen acceso a la nueva propiedad.</a:t>
            </a:r>
            <a:endParaRPr lang="en-US" sz="1550" dirty="0"/>
          </a:p>
        </p:txBody>
      </p:sp>
      <p:pic>
        <p:nvPicPr>
          <p:cNvPr id="4" name="Image 0" descr="preencoded.png">    </p:cNvPr>
          <p:cNvPicPr>
            <a:picLocks noChangeAspect="1"/>
          </p:cNvPicPr>
          <p:nvPr/>
        </p:nvPicPr>
        <p:blipFill>
          <a:blip r:embed="rId1"/>
          <a:stretch>
            <a:fillRect/>
          </a:stretch>
        </p:blipFill>
        <p:spPr>
          <a:xfrm>
            <a:off x="562332" y="2107406"/>
            <a:ext cx="6891814" cy="2769751"/>
          </a:xfrm>
          <a:prstGeom prst="rect">
            <a:avLst/>
          </a:prstGeom>
        </p:spPr>
      </p:pic>
      <p:sp>
        <p:nvSpPr>
          <p:cNvPr id="5" name="Text 2"/>
          <p:cNvSpPr/>
          <p:nvPr/>
        </p:nvSpPr>
        <p:spPr>
          <a:xfrm>
            <a:off x="562332" y="5057894"/>
            <a:ext cx="13505736" cy="321350"/>
          </a:xfrm>
          <a:prstGeom prst="rect">
            <a:avLst/>
          </a:prstGeom>
          <a:noFill/>
          <a:ln/>
        </p:spPr>
        <p:txBody>
          <a:bodyPr wrap="none" lIns="0" tIns="0" rIns="0" bIns="0" rtlCol="0" anchor="t"/>
          <a:lstStyle/>
          <a:p>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¿Cómo funciona?</a:t>
            </a:r>
            <a:endParaRPr lang="en-US" sz="1550" dirty="0"/>
          </a:p>
        </p:txBody>
      </p:sp>
      <p:sp>
        <p:nvSpPr>
          <p:cNvPr id="6" name="Text 3"/>
          <p:cNvSpPr/>
          <p:nvPr/>
        </p:nvSpPr>
        <p:spPr>
          <a:xfrm>
            <a:off x="562332" y="5559981"/>
            <a:ext cx="13505736" cy="321350"/>
          </a:xfrm>
          <a:prstGeom prst="rect">
            <a:avLst/>
          </a:prstGeom>
          <a:noFill/>
          <a:ln/>
        </p:spPr>
        <p:txBody>
          <a:bodyPr wrap="none" lIns="0" tIns="0" rIns="0" bIns="0" rtlCol="0" anchor="t"/>
          <a:lstStyle/>
          <a:p>
            <a:pPr algn="l" marL="342900" indent="-342900">
              <a:lnSpc>
                <a:spcPts val="2000"/>
              </a:lnSpc>
              <a:buSzPct val="100000"/>
              <a:buFont typeface="+mj-lt"/>
              <a:buAutoNum type="arabicPeriod" startAt="1"/>
            </a:pPr>
            <a:r>
              <a:rPr lang="en-US" sz="1250" dirty="0">
                <a:solidFill>
                  <a:srgbClr val="272525"/>
                </a:solidFill>
                <a:highlight>
                  <a:srgbClr val="DDEAEE"/>
                </a:highlight>
                <a:latin typeface="Consolas" pitchFamily="34" charset="0"/>
                <a:ea typeface="Consolas" pitchFamily="34" charset="-122"/>
                <a:cs typeface="Consolas" pitchFamily="34" charset="-120"/>
              </a:rPr>
              <a:t>ProtoA.newProp = "new in A"</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asigna la propiedad</a:t>
            </a:r>
            <a:endParaRPr lang="en-US" sz="1250" dirty="0"/>
          </a:p>
        </p:txBody>
      </p:sp>
      <p:sp>
        <p:nvSpPr>
          <p:cNvPr id="7" name="Text 4"/>
          <p:cNvSpPr/>
          <p:nvPr/>
        </p:nvSpPr>
        <p:spPr>
          <a:xfrm>
            <a:off x="562332" y="5937528"/>
            <a:ext cx="13505736" cy="321350"/>
          </a:xfrm>
          <a:prstGeom prst="rect">
            <a:avLst/>
          </a:prstGeom>
          <a:noFill/>
          <a:ln/>
        </p:spPr>
        <p:txBody>
          <a:bodyPr wrap="none" lIns="0" tIns="0" rIns="0" bIns="0" rtlCol="0" anchor="t"/>
          <a:lstStyle/>
          <a:p>
            <a:pPr algn="l" marL="342900" indent="-342900">
              <a:lnSpc>
                <a:spcPts val="2000"/>
              </a:lnSpc>
              <a:buSzPct val="100000"/>
              <a:buFont typeface="+mj-lt"/>
              <a:buAutoNum type="arabicPeriod" startAt="2"/>
            </a:pPr>
            <a:r>
              <a:rPr lang="en-US" sz="1250" dirty="0">
                <a:solidFill>
                  <a:srgbClr val="272525"/>
                </a:solidFill>
                <a:latin typeface="Inter" pitchFamily="34" charset="0"/>
                <a:ea typeface="Inter" pitchFamily="34" charset="-122"/>
                <a:cs typeface="Inter" pitchFamily="34" charset="-120"/>
              </a:rPr>
              <a:t>Cuando accedemos a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InstanceC.newProp</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a:t>
            </a:r>
            <a:endParaRPr lang="en-US" sz="1250" dirty="0"/>
          </a:p>
        </p:txBody>
      </p:sp>
      <p:sp>
        <p:nvSpPr>
          <p:cNvPr id="8" name="Text 5"/>
          <p:cNvSpPr/>
          <p:nvPr/>
        </p:nvSpPr>
        <p:spPr>
          <a:xfrm>
            <a:off x="562332" y="6315075"/>
            <a:ext cx="13505736" cy="32135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No está en </a:t>
            </a:r>
            <a:pPr algn="l" lvl="1"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InstanceC.__dict__</a:t>
            </a:r>
            <a:endParaRPr lang="en-US" sz="1250" dirty="0"/>
          </a:p>
        </p:txBody>
      </p:sp>
      <p:sp>
        <p:nvSpPr>
          <p:cNvPr id="9" name="Text 6"/>
          <p:cNvSpPr/>
          <p:nvPr/>
        </p:nvSpPr>
        <p:spPr>
          <a:xfrm>
            <a:off x="562332" y="6692622"/>
            <a:ext cx="13505736" cy="32135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Se llama </a:t>
            </a:r>
            <a:pPr algn="l" lvl="1"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__getattr__</a:t>
            </a:r>
            <a:endParaRPr lang="en-US" sz="1250" dirty="0"/>
          </a:p>
        </p:txBody>
      </p:sp>
      <p:sp>
        <p:nvSpPr>
          <p:cNvPr id="10" name="Text 7"/>
          <p:cNvSpPr/>
          <p:nvPr/>
        </p:nvSpPr>
        <p:spPr>
          <a:xfrm>
            <a:off x="562332" y="7070169"/>
            <a:ext cx="13505736" cy="32135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Busca en la cadena: InstanceC → ProtoB → ProtoA</a:t>
            </a:r>
            <a:endParaRPr lang="en-US" sz="1250" dirty="0"/>
          </a:p>
        </p:txBody>
      </p:sp>
      <p:sp>
        <p:nvSpPr>
          <p:cNvPr id="11" name="Text 8"/>
          <p:cNvSpPr/>
          <p:nvPr/>
        </p:nvSpPr>
        <p:spPr>
          <a:xfrm>
            <a:off x="562332" y="7447717"/>
            <a:ext cx="13505736" cy="32135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La encuentra en </a:t>
            </a:r>
            <a:pPr algn="l" lvl="1"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ProtoA</a:t>
            </a:r>
            <a:pPr algn="l" lvl="1" indent="0" marL="0">
              <a:lnSpc>
                <a:spcPts val="2000"/>
              </a:lnSpc>
              <a:buNone/>
            </a:pPr>
            <a:r>
              <a:rPr lang="en-US" sz="1250" dirty="0">
                <a:solidFill>
                  <a:srgbClr val="272525"/>
                </a:solidFill>
                <a:latin typeface="Inter" pitchFamily="34" charset="0"/>
                <a:ea typeface="Inter" pitchFamily="34" charset="-122"/>
                <a:cs typeface="Inter" pitchFamily="34" charset="-120"/>
              </a:rPr>
              <a:t> y la retorna</a:t>
            </a:r>
            <a:endParaRPr lang="en-US" sz="12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559237" y="558046"/>
            <a:ext cx="11980307" cy="499229"/>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Comparación: JavaScript Original vs Implementación Python.</a:t>
            </a:r>
            <a:endParaRPr lang="en-US" sz="3100" dirty="0"/>
          </a:p>
        </p:txBody>
      </p:sp>
      <p:sp>
        <p:nvSpPr>
          <p:cNvPr id="3" name="Text 1"/>
          <p:cNvSpPr/>
          <p:nvPr/>
        </p:nvSpPr>
        <p:spPr>
          <a:xfrm>
            <a:off x="559237" y="1440656"/>
            <a:ext cx="4243626" cy="639127"/>
          </a:xfrm>
          <a:prstGeom prst="rect">
            <a:avLst/>
          </a:prstGeom>
          <a:noFill/>
          <a:ln/>
        </p:spPr>
        <p:txBody>
          <a:bodyPr wrap="square" lIns="0" tIns="0" rIns="0" bIns="0" rtlCol="0" anchor="t"/>
          <a:lstStyle/>
          <a:p>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JavaScript - Herencia Basada en Prototipos:</a:t>
            </a:r>
            <a:endParaRPr lang="en-US" sz="1550" dirty="0"/>
          </a:p>
        </p:txBody>
      </p:sp>
      <p:sp>
        <p:nvSpPr>
          <p:cNvPr id="4" name="Text 2"/>
          <p:cNvSpPr/>
          <p:nvPr/>
        </p:nvSpPr>
        <p:spPr>
          <a:xfrm>
            <a:off x="559237" y="2223492"/>
            <a:ext cx="4243626" cy="639127"/>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Filosofía:</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"Los objetos heredan directamente de otros objetos"</a:t>
            </a:r>
            <a:endParaRPr lang="en-US" sz="1250" dirty="0"/>
          </a:p>
        </p:txBody>
      </p:sp>
      <p:sp>
        <p:nvSpPr>
          <p:cNvPr id="5" name="Text 3"/>
          <p:cNvSpPr/>
          <p:nvPr/>
        </p:nvSpPr>
        <p:spPr>
          <a:xfrm>
            <a:off x="559237" y="2918460"/>
            <a:ext cx="4243626" cy="958691"/>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Sin clases nativas:</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Originalmente no existían clases (solo funciones constructoras)</a:t>
            </a:r>
            <a:endParaRPr lang="en-US" sz="1250" dirty="0"/>
          </a:p>
        </p:txBody>
      </p:sp>
      <p:sp>
        <p:nvSpPr>
          <p:cNvPr id="6" name="Text 4"/>
          <p:cNvSpPr/>
          <p:nvPr/>
        </p:nvSpPr>
        <p:spPr>
          <a:xfrm>
            <a:off x="559237" y="3932992"/>
            <a:ext cx="4243626" cy="639127"/>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Cadena de prototipos:</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Búsqueda automática a través de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__proto__</a:t>
            </a:r>
            <a:endParaRPr lang="en-US" sz="1250" dirty="0"/>
          </a:p>
        </p:txBody>
      </p:sp>
      <p:sp>
        <p:nvSpPr>
          <p:cNvPr id="7" name="Text 5"/>
          <p:cNvSpPr/>
          <p:nvPr/>
        </p:nvSpPr>
        <p:spPr>
          <a:xfrm>
            <a:off x="559237" y="4627959"/>
            <a:ext cx="4243626" cy="958691"/>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Flexibilidad extrema:</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Modificación dinámica de prototipos afecta a todos los descendientes</a:t>
            </a:r>
            <a:endParaRPr lang="en-US" sz="1250" dirty="0"/>
          </a:p>
        </p:txBody>
      </p:sp>
      <p:sp>
        <p:nvSpPr>
          <p:cNvPr id="8" name="Text 6"/>
          <p:cNvSpPr/>
          <p:nvPr/>
        </p:nvSpPr>
        <p:spPr>
          <a:xfrm>
            <a:off x="559237" y="5642491"/>
            <a:ext cx="4243626" cy="958691"/>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Delegación:</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Los objetos "delegan" la búsqueda de propiedades a sus prototipos</a:t>
            </a:r>
            <a:endParaRPr lang="en-US" sz="1250" dirty="0"/>
          </a:p>
        </p:txBody>
      </p:sp>
      <p:sp>
        <p:nvSpPr>
          <p:cNvPr id="9" name="Text 7"/>
          <p:cNvSpPr/>
          <p:nvPr/>
        </p:nvSpPr>
        <p:spPr>
          <a:xfrm>
            <a:off x="559237" y="6657023"/>
            <a:ext cx="4243626" cy="958691"/>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Modelo conceptual:</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Más cercano a cómo funcionan los objetos en el mundo real</a:t>
            </a:r>
            <a:endParaRPr lang="en-US" sz="1250" dirty="0"/>
          </a:p>
        </p:txBody>
      </p:sp>
      <p:sp>
        <p:nvSpPr>
          <p:cNvPr id="10" name="Text 8"/>
          <p:cNvSpPr/>
          <p:nvPr/>
        </p:nvSpPr>
        <p:spPr>
          <a:xfrm>
            <a:off x="5200293" y="1440656"/>
            <a:ext cx="4244935" cy="319564"/>
          </a:xfrm>
          <a:prstGeom prst="rect">
            <a:avLst/>
          </a:prstGeom>
          <a:noFill/>
          <a:ln/>
        </p:spPr>
        <p:txBody>
          <a:bodyPr wrap="none" lIns="0" tIns="0" rIns="0" bIns="0" rtlCol="0" anchor="t"/>
          <a:lstStyle/>
          <a:p>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Python - Herencia Basada en Clases:</a:t>
            </a:r>
            <a:endParaRPr lang="en-US" sz="1550" dirty="0"/>
          </a:p>
        </p:txBody>
      </p:sp>
      <p:sp>
        <p:nvSpPr>
          <p:cNvPr id="11" name="Text 9"/>
          <p:cNvSpPr/>
          <p:nvPr/>
        </p:nvSpPr>
        <p:spPr>
          <a:xfrm>
            <a:off x="5200293" y="1903928"/>
            <a:ext cx="4244935" cy="958691"/>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Filosofía:</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"Los objetos son instancias de clases, las clases definen el comportamiento"</a:t>
            </a:r>
            <a:endParaRPr lang="en-US" sz="1250" dirty="0"/>
          </a:p>
        </p:txBody>
      </p:sp>
      <p:sp>
        <p:nvSpPr>
          <p:cNvPr id="12" name="Text 10"/>
          <p:cNvSpPr/>
          <p:nvPr/>
        </p:nvSpPr>
        <p:spPr>
          <a:xfrm>
            <a:off x="5200293" y="2918460"/>
            <a:ext cx="4244935" cy="639127"/>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Clases como plantillas:</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Las clases son "moldes" para crear objetos</a:t>
            </a:r>
            <a:endParaRPr lang="en-US" sz="1250" dirty="0"/>
          </a:p>
        </p:txBody>
      </p:sp>
      <p:sp>
        <p:nvSpPr>
          <p:cNvPr id="13" name="Text 11"/>
          <p:cNvSpPr/>
          <p:nvPr/>
        </p:nvSpPr>
        <p:spPr>
          <a:xfrm>
            <a:off x="5200293" y="3613428"/>
            <a:ext cx="4244935" cy="958691"/>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MRO (Method Resolution Order):</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Algoritmo C3 linearization para herencia múltiple</a:t>
            </a:r>
            <a:endParaRPr lang="en-US" sz="1250" dirty="0"/>
          </a:p>
        </p:txBody>
      </p:sp>
      <p:sp>
        <p:nvSpPr>
          <p:cNvPr id="14" name="Text 12"/>
          <p:cNvSpPr/>
          <p:nvPr/>
        </p:nvSpPr>
        <p:spPr>
          <a:xfrm>
            <a:off x="5200293" y="4627959"/>
            <a:ext cx="4244935" cy="639127"/>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Estructura más rígida:</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La herencia se define en tiempo de declaración</a:t>
            </a:r>
            <a:endParaRPr lang="en-US" sz="1250" dirty="0"/>
          </a:p>
        </p:txBody>
      </p:sp>
      <p:sp>
        <p:nvSpPr>
          <p:cNvPr id="15" name="Text 13"/>
          <p:cNvSpPr/>
          <p:nvPr/>
        </p:nvSpPr>
        <p:spPr>
          <a:xfrm>
            <a:off x="5200293" y="5322927"/>
            <a:ext cx="4244935" cy="639127"/>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Instanciación:</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obj = Class()</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crea una instancia de la clase</a:t>
            </a:r>
            <a:endParaRPr lang="en-US" sz="1250" dirty="0"/>
          </a:p>
        </p:txBody>
      </p:sp>
      <p:sp>
        <p:nvSpPr>
          <p:cNvPr id="16" name="Text 14"/>
          <p:cNvSpPr/>
          <p:nvPr/>
        </p:nvSpPr>
        <p:spPr>
          <a:xfrm>
            <a:off x="5200293" y="6017895"/>
            <a:ext cx="4244935" cy="639127"/>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Modelo conceptual:</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Taxonomía jerárquica (como clasificación biológica)</a:t>
            </a:r>
            <a:endParaRPr lang="en-US" sz="1250" dirty="0"/>
          </a:p>
        </p:txBody>
      </p:sp>
      <p:sp>
        <p:nvSpPr>
          <p:cNvPr id="17" name="Text 15"/>
          <p:cNvSpPr/>
          <p:nvPr/>
        </p:nvSpPr>
        <p:spPr>
          <a:xfrm>
            <a:off x="9842659" y="1440656"/>
            <a:ext cx="4243626" cy="319564"/>
          </a:xfrm>
          <a:prstGeom prst="rect">
            <a:avLst/>
          </a:prstGeom>
          <a:noFill/>
          <a:ln/>
        </p:spPr>
        <p:txBody>
          <a:bodyPr wrap="none" lIns="0" tIns="0" rIns="0" bIns="0" rtlCol="0" anchor="t"/>
          <a:lstStyle/>
          <a:p>
            <a:pPr algn="l" indent="0" marL="0">
              <a:lnSpc>
                <a:spcPts val="2500"/>
              </a:lnSpc>
              <a:buNone/>
            </a:pPr>
            <a:r>
              <a:rPr lang="en-US" sz="1550" b="1" dirty="0">
                <a:solidFill>
                  <a:srgbClr val="272525"/>
                </a:solidFill>
                <a:latin typeface="Inter" pitchFamily="34" charset="0"/>
                <a:ea typeface="Inter" pitchFamily="34" charset="-122"/>
                <a:cs typeface="Inter" pitchFamily="34" charset="-120"/>
              </a:rPr>
              <a:t>Implicaciones de Nuestra Implementación:</a:t>
            </a:r>
            <a:endParaRPr lang="en-US" sz="1550" dirty="0"/>
          </a:p>
        </p:txBody>
      </p:sp>
      <p:sp>
        <p:nvSpPr>
          <p:cNvPr id="18" name="Text 16"/>
          <p:cNvSpPr/>
          <p:nvPr/>
        </p:nvSpPr>
        <p:spPr>
          <a:xfrm>
            <a:off x="9842659" y="1903928"/>
            <a:ext cx="4243626" cy="958691"/>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Rompemos el paradigma de Python:</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Forzamos herencia prototípica en un lenguaje basado en clases</a:t>
            </a:r>
            <a:endParaRPr lang="en-US" sz="1250" dirty="0"/>
          </a:p>
        </p:txBody>
      </p:sp>
      <p:sp>
        <p:nvSpPr>
          <p:cNvPr id="19" name="Text 17"/>
          <p:cNvSpPr/>
          <p:nvPr/>
        </p:nvSpPr>
        <p:spPr>
          <a:xfrm>
            <a:off x="9842659" y="2918460"/>
            <a:ext cx="4243626" cy="958691"/>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Usamos métodos mágicos:</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__getattr__</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y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__setattr__</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para interceptar acceso a atributos</a:t>
            </a:r>
            <a:endParaRPr lang="en-US" sz="1250" dirty="0"/>
          </a:p>
        </p:txBody>
      </p:sp>
      <p:sp>
        <p:nvSpPr>
          <p:cNvPr id="20" name="Text 18"/>
          <p:cNvSpPr/>
          <p:nvPr/>
        </p:nvSpPr>
        <p:spPr>
          <a:xfrm>
            <a:off x="9842659" y="3932992"/>
            <a:ext cx="4243626" cy="958691"/>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Simulamos delegación:</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Python normalmente copia/hereda, nosotros delegamos</a:t>
            </a:r>
            <a:endParaRPr lang="en-US" sz="1250" dirty="0"/>
          </a:p>
        </p:txBody>
      </p:sp>
      <p:sp>
        <p:nvSpPr>
          <p:cNvPr id="21" name="Text 19"/>
          <p:cNvSpPr/>
          <p:nvPr/>
        </p:nvSpPr>
        <p:spPr>
          <a:xfrm>
            <a:off x="9842659" y="4947523"/>
            <a:ext cx="4243626" cy="958691"/>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Flexibilidad vs Performance:</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Nuestra implementación es más flexible pero menos eficiente</a:t>
            </a:r>
            <a:endParaRPr lang="en-US" sz="12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654725" y="1033343"/>
            <a:ext cx="9222105" cy="584597"/>
          </a:xfrm>
          <a:prstGeom prst="rect">
            <a:avLst/>
          </a:prstGeom>
          <a:noFill/>
          <a:ln/>
        </p:spPr>
        <p:txBody>
          <a:bodyPr wrap="none" lIns="0" tIns="0" rIns="0" bIns="0" rtlCol="0" anchor="t"/>
          <a:lstStyle/>
          <a:p>
            <a:pPr algn="l" indent="0" marL="0">
              <a:lnSpc>
                <a:spcPts val="4600"/>
              </a:lnSpc>
              <a:buNone/>
            </a:pPr>
            <a:r>
              <a:rPr lang="en-US" sz="3650" b="1" dirty="0">
                <a:solidFill>
                  <a:srgbClr val="000000"/>
                </a:solidFill>
                <a:latin typeface="Inter Bold" pitchFamily="34" charset="0"/>
                <a:ea typeface="Inter Bold" pitchFamily="34" charset="-122"/>
                <a:cs typeface="Inter Bold" pitchFamily="34" charset="-120"/>
              </a:rPr>
              <a:t>¿Sin Clases = Sin Orientación a Objetos?</a:t>
            </a:r>
            <a:endParaRPr lang="en-US" sz="3650" dirty="0"/>
          </a:p>
        </p:txBody>
      </p:sp>
      <p:sp>
        <p:nvSpPr>
          <p:cNvPr id="4" name="Text 1"/>
          <p:cNvSpPr/>
          <p:nvPr/>
        </p:nvSpPr>
        <p:spPr>
          <a:xfrm>
            <a:off x="654725" y="2066925"/>
            <a:ext cx="4603433" cy="374094"/>
          </a:xfrm>
          <a:prstGeom prst="rect">
            <a:avLst/>
          </a:prstGeom>
          <a:noFill/>
          <a:ln/>
        </p:spPr>
        <p:txBody>
          <a:bodyPr wrap="none" lIns="0" tIns="0" rIns="0" bIns="0" rtlCol="0" anchor="t"/>
          <a:lstStyle/>
          <a:p>
            <a:pPr algn="l" indent="0" marL="0">
              <a:lnSpc>
                <a:spcPts val="2900"/>
              </a:lnSpc>
              <a:buNone/>
            </a:pPr>
            <a:r>
              <a:rPr lang="en-US" sz="1800" b="1" dirty="0">
                <a:solidFill>
                  <a:srgbClr val="272525"/>
                </a:solidFill>
                <a:latin typeface="Inter" pitchFamily="34" charset="0"/>
                <a:ea typeface="Inter" pitchFamily="34" charset="-122"/>
                <a:cs typeface="Inter" pitchFamily="34" charset="-120"/>
              </a:rPr>
              <a:t>Planteamiento del problema:</a:t>
            </a:r>
            <a:endParaRPr lang="en-US" sz="1800" dirty="0"/>
          </a:p>
        </p:txBody>
      </p:sp>
      <p:sp>
        <p:nvSpPr>
          <p:cNvPr id="5" name="Text 2"/>
          <p:cNvSpPr/>
          <p:nvPr/>
        </p:nvSpPr>
        <p:spPr>
          <a:xfrm>
            <a:off x="654725" y="2609374"/>
            <a:ext cx="4603433" cy="748189"/>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JavaScript tradicionalmente </a:t>
            </a:r>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NO tenía clases</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(hasta ES6)</a:t>
            </a:r>
            <a:endParaRPr lang="en-US" sz="1450" dirty="0"/>
          </a:p>
        </p:txBody>
      </p:sp>
      <p:sp>
        <p:nvSpPr>
          <p:cNvPr id="6" name="Text 3"/>
          <p:cNvSpPr/>
          <p:nvPr/>
        </p:nvSpPr>
        <p:spPr>
          <a:xfrm>
            <a:off x="654725" y="3422928"/>
            <a:ext cx="4603433" cy="112228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Muchos desarrolladores cuestionan si JavaScript es realmente "orientado a objetos"</a:t>
            </a:r>
            <a:endParaRPr lang="en-US" sz="1450" dirty="0"/>
          </a:p>
        </p:txBody>
      </p:sp>
      <p:sp>
        <p:nvSpPr>
          <p:cNvPr id="7" name="Text 4"/>
          <p:cNvSpPr/>
          <p:nvPr/>
        </p:nvSpPr>
        <p:spPr>
          <a:xfrm>
            <a:off x="654725" y="4610576"/>
            <a:ext cx="4603433" cy="74818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Pregunta central:</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¿Las clases son requisito para la POO?</a:t>
            </a:r>
            <a:endParaRPr lang="en-US" sz="1450" dirty="0"/>
          </a:p>
        </p:txBody>
      </p:sp>
      <p:sp>
        <p:nvSpPr>
          <p:cNvPr id="8" name="Text 5"/>
          <p:cNvSpPr/>
          <p:nvPr/>
        </p:nvSpPr>
        <p:spPr>
          <a:xfrm>
            <a:off x="5722263" y="2066925"/>
            <a:ext cx="4603433" cy="374094"/>
          </a:xfrm>
          <a:prstGeom prst="rect">
            <a:avLst/>
          </a:prstGeom>
          <a:noFill/>
          <a:ln/>
        </p:spPr>
        <p:txBody>
          <a:bodyPr wrap="none" lIns="0" tIns="0" rIns="0" bIns="0" rtlCol="0" anchor="t"/>
          <a:lstStyle/>
          <a:p>
            <a:pPr algn="l" indent="0" marL="0">
              <a:lnSpc>
                <a:spcPts val="2900"/>
              </a:lnSpc>
              <a:buNone/>
            </a:pPr>
            <a:r>
              <a:rPr lang="en-US" sz="1800" b="1" dirty="0">
                <a:solidFill>
                  <a:srgbClr val="272525"/>
                </a:solidFill>
                <a:latin typeface="Inter" pitchFamily="34" charset="0"/>
                <a:ea typeface="Inter" pitchFamily="34" charset="-122"/>
                <a:cs typeface="Inter" pitchFamily="34" charset="-120"/>
              </a:rPr>
              <a:t>Para responder necesitamos:</a:t>
            </a:r>
            <a:endParaRPr lang="en-US" sz="1800" dirty="0"/>
          </a:p>
        </p:txBody>
      </p:sp>
      <p:sp>
        <p:nvSpPr>
          <p:cNvPr id="9" name="Text 6"/>
          <p:cNvSpPr/>
          <p:nvPr/>
        </p:nvSpPr>
        <p:spPr>
          <a:xfrm>
            <a:off x="5722263" y="2609374"/>
            <a:ext cx="4603433" cy="748189"/>
          </a:xfrm>
          <a:prstGeom prst="rect">
            <a:avLst/>
          </a:prstGeom>
          <a:noFill/>
          <a:ln/>
        </p:spPr>
        <p:txBody>
          <a:bodyPr wrap="square" lIns="0" tIns="0" rIns="0" bIns="0" rtlCol="0" anchor="t"/>
          <a:lstStyle/>
          <a:p>
            <a:pPr algn="l" marL="342900" indent="-342900">
              <a:lnSpc>
                <a:spcPts val="2350"/>
              </a:lnSpc>
              <a:buSzPct val="100000"/>
              <a:buFont typeface="+mj-lt"/>
              <a:buAutoNum type="arabicPeriod" startAt="1"/>
            </a:pPr>
            <a:r>
              <a:rPr lang="en-US" sz="1450" dirty="0">
                <a:solidFill>
                  <a:srgbClr val="272525"/>
                </a:solidFill>
                <a:latin typeface="Inter" pitchFamily="34" charset="0"/>
                <a:ea typeface="Inter" pitchFamily="34" charset="-122"/>
                <a:cs typeface="Inter" pitchFamily="34" charset="-120"/>
              </a:rPr>
              <a:t>Definir qué es la Programación Orientada a Objetos</a:t>
            </a:r>
            <a:endParaRPr lang="en-US" sz="1450" dirty="0"/>
          </a:p>
        </p:txBody>
      </p:sp>
      <p:sp>
        <p:nvSpPr>
          <p:cNvPr id="10" name="Text 7"/>
          <p:cNvSpPr/>
          <p:nvPr/>
        </p:nvSpPr>
        <p:spPr>
          <a:xfrm>
            <a:off x="5722263" y="3422928"/>
            <a:ext cx="4603433" cy="748189"/>
          </a:xfrm>
          <a:prstGeom prst="rect">
            <a:avLst/>
          </a:prstGeom>
          <a:noFill/>
          <a:ln/>
        </p:spPr>
        <p:txBody>
          <a:bodyPr wrap="square" lIns="0" tIns="0" rIns="0" bIns="0" rtlCol="0" anchor="t"/>
          <a:lstStyle/>
          <a:p>
            <a:pPr algn="l" marL="342900" indent="-342900">
              <a:lnSpc>
                <a:spcPts val="2350"/>
              </a:lnSpc>
              <a:buSzPct val="100000"/>
              <a:buFont typeface="+mj-lt"/>
              <a:buAutoNum type="arabicPeriod" startAt="2"/>
            </a:pPr>
            <a:r>
              <a:rPr lang="en-US" sz="1450" dirty="0">
                <a:solidFill>
                  <a:srgbClr val="272525"/>
                </a:solidFill>
                <a:latin typeface="Inter" pitchFamily="34" charset="0"/>
                <a:ea typeface="Inter" pitchFamily="34" charset="-122"/>
                <a:cs typeface="Inter" pitchFamily="34" charset="-120"/>
              </a:rPr>
              <a:t>Analizar los </a:t>
            </a:r>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4 pilares fundamentales</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de la POO</a:t>
            </a:r>
            <a:endParaRPr lang="en-US" sz="1450" dirty="0"/>
          </a:p>
        </p:txBody>
      </p:sp>
      <p:sp>
        <p:nvSpPr>
          <p:cNvPr id="11" name="Text 8"/>
          <p:cNvSpPr/>
          <p:nvPr/>
        </p:nvSpPr>
        <p:spPr>
          <a:xfrm>
            <a:off x="5722263" y="4236482"/>
            <a:ext cx="4603433" cy="748189"/>
          </a:xfrm>
          <a:prstGeom prst="rect">
            <a:avLst/>
          </a:prstGeom>
          <a:noFill/>
          <a:ln/>
        </p:spPr>
        <p:txBody>
          <a:bodyPr wrap="square" lIns="0" tIns="0" rIns="0" bIns="0" rtlCol="0" anchor="t"/>
          <a:lstStyle/>
          <a:p>
            <a:pPr algn="l" marL="342900" indent="-342900">
              <a:lnSpc>
                <a:spcPts val="2350"/>
              </a:lnSpc>
              <a:buSzPct val="100000"/>
              <a:buFont typeface="+mj-lt"/>
              <a:buAutoNum type="arabicPeriod" startAt="3"/>
            </a:pPr>
            <a:r>
              <a:rPr lang="en-US" sz="1450" dirty="0">
                <a:solidFill>
                  <a:srgbClr val="272525"/>
                </a:solidFill>
                <a:latin typeface="Inter" pitchFamily="34" charset="0"/>
                <a:ea typeface="Inter" pitchFamily="34" charset="-122"/>
                <a:cs typeface="Inter" pitchFamily="34" charset="-120"/>
              </a:rPr>
              <a:t>Evaluar si JavaScript cumple con estos principios</a:t>
            </a:r>
            <a:endParaRPr lang="en-US" sz="1450" dirty="0"/>
          </a:p>
        </p:txBody>
      </p:sp>
      <p:sp>
        <p:nvSpPr>
          <p:cNvPr id="12" name="Text 9"/>
          <p:cNvSpPr/>
          <p:nvPr/>
        </p:nvSpPr>
        <p:spPr>
          <a:xfrm>
            <a:off x="5722263" y="5050036"/>
            <a:ext cx="4603433" cy="374094"/>
          </a:xfrm>
          <a:prstGeom prst="rect">
            <a:avLst/>
          </a:prstGeom>
          <a:noFill/>
          <a:ln/>
        </p:spPr>
        <p:txBody>
          <a:bodyPr wrap="none" lIns="0" tIns="0" rIns="0" bIns="0" rtlCol="0" anchor="t"/>
          <a:lstStyle/>
          <a:p>
            <a:pPr algn="l" marL="342900" indent="-342900">
              <a:lnSpc>
                <a:spcPts val="2350"/>
              </a:lnSpc>
              <a:buSzPct val="100000"/>
              <a:buFont typeface="+mj-lt"/>
              <a:buAutoNum type="arabicPeriod" startAt="4"/>
            </a:pPr>
            <a:r>
              <a:rPr lang="en-US" sz="1450" dirty="0">
                <a:solidFill>
                  <a:srgbClr val="272525"/>
                </a:solidFill>
                <a:latin typeface="Inter" pitchFamily="34" charset="0"/>
                <a:ea typeface="Inter" pitchFamily="34" charset="-122"/>
                <a:cs typeface="Inter" pitchFamily="34" charset="-120"/>
              </a:rPr>
              <a:t>Llegar a una conclusión.</a:t>
            </a:r>
            <a:endParaRPr lang="en-US" sz="1450" dirty="0"/>
          </a:p>
        </p:txBody>
      </p:sp>
      <p:sp>
        <p:nvSpPr>
          <p:cNvPr id="13" name="Text 10"/>
          <p:cNvSpPr/>
          <p:nvPr/>
        </p:nvSpPr>
        <p:spPr>
          <a:xfrm>
            <a:off x="654725" y="5699879"/>
            <a:ext cx="9663351" cy="1496378"/>
          </a:xfrm>
          <a:prstGeom prst="rect">
            <a:avLst/>
          </a:prstGeom>
          <a:noFill/>
          <a:ln/>
        </p:spPr>
        <p:txBody>
          <a:bodyPr wrap="square" lIns="0" tIns="0" rIns="0" bIns="0" rtlCol="0" anchor="t"/>
          <a:lstStyle/>
          <a:p>
            <a:pPr algn="l" indent="0" marL="0">
              <a:lnSpc>
                <a:spcPts val="2900"/>
              </a:lnSpc>
              <a:buNone/>
            </a:pPr>
            <a:r>
              <a:rPr lang="en-US" sz="1800" b="1" dirty="0">
                <a:solidFill>
                  <a:srgbClr val="272525"/>
                </a:solidFill>
                <a:latin typeface="Inter" pitchFamily="34" charset="0"/>
                <a:ea typeface="Inter" pitchFamily="34" charset="-122"/>
                <a:cs typeface="Inter" pitchFamily="34" charset="-120"/>
              </a:rPr>
              <a:t>Definición de POO:</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La Programación Orientada a Objetos es un </a:t>
            </a:r>
            <a:pPr algn="l" indent="0" marL="0">
              <a:lnSpc>
                <a:spcPts val="2900"/>
              </a:lnSpc>
              <a:buNone/>
            </a:pPr>
            <a:r>
              <a:rPr lang="en-US" sz="1800" b="1" dirty="0">
                <a:solidFill>
                  <a:srgbClr val="272525"/>
                </a:solidFill>
                <a:latin typeface="Inter" pitchFamily="34" charset="0"/>
                <a:ea typeface="Inter" pitchFamily="34" charset="-122"/>
                <a:cs typeface="Inter" pitchFamily="34" charset="-120"/>
              </a:rPr>
              <a:t>paradigma de programación</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que se centra en </a:t>
            </a:r>
            <a:pPr algn="l" indent="0" marL="0">
              <a:lnSpc>
                <a:spcPts val="2900"/>
              </a:lnSpc>
              <a:buNone/>
            </a:pPr>
            <a:r>
              <a:rPr lang="en-US" sz="1800" b="1" dirty="0">
                <a:solidFill>
                  <a:srgbClr val="272525"/>
                </a:solidFill>
                <a:latin typeface="Inter" pitchFamily="34" charset="0"/>
                <a:ea typeface="Inter" pitchFamily="34" charset="-122"/>
                <a:cs typeface="Inter" pitchFamily="34" charset="-120"/>
              </a:rPr>
              <a:t>objetos </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como unidades fundamentales, combinando datos (propiedades) y comportamiento (métodos) en una sola entidad. Se enfoca en </a:t>
            </a:r>
            <a:pPr algn="l" indent="0" marL="0">
              <a:lnSpc>
                <a:spcPts val="2900"/>
              </a:lnSpc>
              <a:buNone/>
            </a:pPr>
            <a:r>
              <a:rPr lang="en-US" sz="1800" b="1" dirty="0">
                <a:solidFill>
                  <a:srgbClr val="272525"/>
                </a:solidFill>
                <a:latin typeface="Inter" pitchFamily="34" charset="0"/>
                <a:ea typeface="Inter" pitchFamily="34" charset="-122"/>
                <a:cs typeface="Inter" pitchFamily="34" charset="-120"/>
              </a:rPr>
              <a:t>QUÉ manipulamos</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(objetos) más que en </a:t>
            </a:r>
            <a:pPr algn="l" indent="0" marL="0">
              <a:lnSpc>
                <a:spcPts val="2900"/>
              </a:lnSpc>
              <a:buNone/>
            </a:pPr>
            <a:r>
              <a:rPr lang="en-US" sz="1800" b="1" dirty="0">
                <a:solidFill>
                  <a:srgbClr val="272525"/>
                </a:solidFill>
                <a:latin typeface="Inter" pitchFamily="34" charset="0"/>
                <a:ea typeface="Inter" pitchFamily="34" charset="-122"/>
                <a:cs typeface="Inter" pitchFamily="34" charset="-120"/>
              </a:rPr>
              <a:t>CÓMO lo manipulamos</a:t>
            </a:r>
            <a:pPr algn="l" indent="0" marL="0">
              <a:lnSpc>
                <a:spcPts val="2900"/>
              </a:lnSpc>
              <a:buNone/>
            </a:pPr>
            <a:r>
              <a:rPr lang="en-US" sz="1800" dirty="0">
                <a:solidFill>
                  <a:srgbClr val="272525"/>
                </a:solidFill>
                <a:latin typeface="Inter" pitchFamily="34" charset="0"/>
                <a:ea typeface="Inter" pitchFamily="34" charset="-122"/>
                <a:cs typeface="Inter" pitchFamily="34" charset="-120"/>
              </a:rPr>
              <a:t> (funciones).</a:t>
            </a:r>
            <a:endParaRPr lang="en-US" sz="1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644247" y="506611"/>
            <a:ext cx="11938397" cy="575310"/>
          </a:xfrm>
          <a:prstGeom prst="rect">
            <a:avLst/>
          </a:prstGeom>
          <a:noFill/>
          <a:ln/>
        </p:spPr>
        <p:txBody>
          <a:bodyPr wrap="none" lIns="0" tIns="0" rIns="0" bIns="0" rtlCol="0" anchor="t"/>
          <a:lstStyle/>
          <a:p>
            <a:pPr algn="l" indent="0" marL="0">
              <a:lnSpc>
                <a:spcPts val="4500"/>
              </a:lnSpc>
              <a:buNone/>
            </a:pPr>
            <a:r>
              <a:rPr lang="en-US" sz="3600" b="1" dirty="0">
                <a:solidFill>
                  <a:srgbClr val="000000"/>
                </a:solidFill>
                <a:latin typeface="Inter Bold" pitchFamily="34" charset="0"/>
                <a:ea typeface="Inter Bold" pitchFamily="34" charset="-122"/>
                <a:cs typeface="Inter Bold" pitchFamily="34" charset="-120"/>
              </a:rPr>
              <a:t>Encapsulación: Agrupando Datos y Comportamiento.</a:t>
            </a:r>
            <a:endParaRPr lang="en-US" sz="3600" dirty="0"/>
          </a:p>
        </p:txBody>
      </p:sp>
      <p:pic>
        <p:nvPicPr>
          <p:cNvPr id="3" name="Image 0" descr="preencoded.png">    </p:cNvPr>
          <p:cNvPicPr>
            <a:picLocks noChangeAspect="1"/>
          </p:cNvPicPr>
          <p:nvPr/>
        </p:nvPicPr>
        <p:blipFill>
          <a:blip r:embed="rId1"/>
          <a:stretch>
            <a:fillRect/>
          </a:stretch>
        </p:blipFill>
        <p:spPr>
          <a:xfrm>
            <a:off x="644247" y="1565077"/>
            <a:ext cx="5962650" cy="4984552"/>
          </a:xfrm>
          <a:prstGeom prst="rect">
            <a:avLst/>
          </a:prstGeom>
        </p:spPr>
      </p:pic>
      <p:sp>
        <p:nvSpPr>
          <p:cNvPr id="4" name="Text 1"/>
          <p:cNvSpPr/>
          <p:nvPr/>
        </p:nvSpPr>
        <p:spPr>
          <a:xfrm>
            <a:off x="9753838" y="1523643"/>
            <a:ext cx="4239816" cy="1472565"/>
          </a:xfrm>
          <a:prstGeom prst="rect">
            <a:avLst/>
          </a:prstGeom>
          <a:noFill/>
          <a:ln/>
        </p:spPr>
        <p:txBody>
          <a:bodyPr wrap="square" lIns="0" tIns="0" rIns="0" bIns="0" rtlCol="0" anchor="t"/>
          <a:lstStyle/>
          <a:p>
            <a:pPr algn="l" indent="0" marL="0">
              <a:lnSpc>
                <a:spcPts val="2850"/>
              </a:lnSpc>
              <a:buNone/>
            </a:pPr>
            <a:r>
              <a:rPr lang="en-US" sz="1800" dirty="0">
                <a:solidFill>
                  <a:srgbClr val="272525"/>
                </a:solidFill>
                <a:latin typeface="Inter" pitchFamily="34" charset="0"/>
                <a:ea typeface="Inter" pitchFamily="34" charset="-122"/>
                <a:cs typeface="Inter" pitchFamily="34" charset="-120"/>
              </a:rPr>
              <a:t>La encapsulación se logra agrupando datos y comportamientos dentro de un objeto. En el ejemplo, el objeto </a:t>
            </a:r>
            <a:pPr algn="l" indent="0" marL="0">
              <a:lnSpc>
                <a:spcPts val="2850"/>
              </a:lnSpc>
              <a:buNone/>
            </a:pPr>
            <a:r>
              <a:rPr lang="en-US" sz="1800" dirty="0">
                <a:solidFill>
                  <a:srgbClr val="272525"/>
                </a:solidFill>
                <a:highlight>
                  <a:srgbClr val="DDEAEE"/>
                </a:highlight>
                <a:latin typeface="Consolas" pitchFamily="34" charset="0"/>
                <a:ea typeface="Consolas" pitchFamily="34" charset="-122"/>
                <a:cs typeface="Consolas" pitchFamily="34" charset="-120"/>
              </a:rPr>
              <a:t>persona</a:t>
            </a:r>
            <a:pPr algn="l" indent="0" marL="0">
              <a:lnSpc>
                <a:spcPts val="2850"/>
              </a:lnSpc>
              <a:buNone/>
            </a:pPr>
            <a:r>
              <a:rPr lang="en-US" sz="1800" dirty="0">
                <a:solidFill>
                  <a:srgbClr val="272525"/>
                </a:solidFill>
                <a:latin typeface="Inter" pitchFamily="34" charset="0"/>
                <a:ea typeface="Inter" pitchFamily="34" charset="-122"/>
                <a:cs typeface="Inter" pitchFamily="34" charset="-120"/>
              </a:rPr>
              <a:t> encapsula:</a:t>
            </a:r>
            <a:endParaRPr lang="en-US" sz="1800" dirty="0"/>
          </a:p>
        </p:txBody>
      </p:sp>
      <p:sp>
        <p:nvSpPr>
          <p:cNvPr id="5" name="Text 2"/>
          <p:cNvSpPr/>
          <p:nvPr/>
        </p:nvSpPr>
        <p:spPr>
          <a:xfrm>
            <a:off x="9753838" y="3161824"/>
            <a:ext cx="4239816" cy="302062"/>
          </a:xfrm>
          <a:prstGeom prst="rect">
            <a:avLst/>
          </a:prstGeom>
          <a:noFill/>
          <a:ln/>
        </p:spPr>
        <p:txBody>
          <a:bodyPr wrap="none" lIns="0" tIns="0" rIns="0" bIns="0" rtlCol="0" anchor="t"/>
          <a:lstStyle/>
          <a:p>
            <a:pPr algn="l" marL="342900" indent="-342900">
              <a:lnSpc>
                <a:spcPts val="2300"/>
              </a:lnSpc>
              <a:buSzPct val="100000"/>
              <a:buChar char="•"/>
            </a:pPr>
            <a:r>
              <a:rPr lang="en-US" sz="1400" b="1" dirty="0">
                <a:solidFill>
                  <a:srgbClr val="272525"/>
                </a:solidFill>
                <a:latin typeface="Inter" pitchFamily="34" charset="0"/>
                <a:ea typeface="Inter" pitchFamily="34" charset="-122"/>
                <a:cs typeface="Inter" pitchFamily="34" charset="-120"/>
              </a:rPr>
              <a:t>Propiedades</a:t>
            </a:r>
            <a:pPr algn="l" indent="0" marL="0">
              <a:lnSpc>
                <a:spcPts val="230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30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nombre</a:t>
            </a:r>
            <a:pPr algn="l" indent="0" marL="0">
              <a:lnSpc>
                <a:spcPts val="230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30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edad</a:t>
            </a:r>
            <a:pPr algn="l" indent="0" marL="0">
              <a:lnSpc>
                <a:spcPts val="230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30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email</a:t>
            </a:r>
            <a:endParaRPr lang="en-US" sz="1400" dirty="0"/>
          </a:p>
        </p:txBody>
      </p:sp>
      <p:sp>
        <p:nvSpPr>
          <p:cNvPr id="6" name="Text 3"/>
          <p:cNvSpPr/>
          <p:nvPr/>
        </p:nvSpPr>
        <p:spPr>
          <a:xfrm>
            <a:off x="9753838" y="3528298"/>
            <a:ext cx="4239816" cy="604123"/>
          </a:xfrm>
          <a:prstGeom prst="rect">
            <a:avLst/>
          </a:prstGeom>
          <a:noFill/>
          <a:ln/>
        </p:spPr>
        <p:txBody>
          <a:bodyPr wrap="square" lIns="0" tIns="0" rIns="0" bIns="0" rtlCol="0" anchor="t"/>
          <a:lstStyle/>
          <a:p>
            <a:pPr algn="l" marL="342900" indent="-342900">
              <a:lnSpc>
                <a:spcPts val="2300"/>
              </a:lnSpc>
              <a:buSzPct val="100000"/>
              <a:buChar char="•"/>
            </a:pPr>
            <a:r>
              <a:rPr lang="en-US" sz="1400" b="1" dirty="0">
                <a:solidFill>
                  <a:srgbClr val="272525"/>
                </a:solidFill>
                <a:latin typeface="Inter" pitchFamily="34" charset="0"/>
                <a:ea typeface="Inter" pitchFamily="34" charset="-122"/>
                <a:cs typeface="Inter" pitchFamily="34" charset="-120"/>
              </a:rPr>
              <a:t>Métodos</a:t>
            </a:r>
            <a:pPr algn="l" indent="0" marL="0">
              <a:lnSpc>
                <a:spcPts val="230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30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saludar()</a:t>
            </a:r>
            <a:pPr algn="l" indent="0" marL="0">
              <a:lnSpc>
                <a:spcPts val="230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30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cumplirAños()</a:t>
            </a:r>
            <a:pPr algn="l" indent="0" marL="0">
              <a:lnSpc>
                <a:spcPts val="230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30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cambiarEmail()</a:t>
            </a:r>
            <a:endParaRPr lang="en-US" sz="1400" dirty="0"/>
          </a:p>
        </p:txBody>
      </p:sp>
      <p:sp>
        <p:nvSpPr>
          <p:cNvPr id="7" name="Text 4"/>
          <p:cNvSpPr/>
          <p:nvPr/>
        </p:nvSpPr>
        <p:spPr>
          <a:xfrm>
            <a:off x="9753838" y="4298037"/>
            <a:ext cx="4239816" cy="1766649"/>
          </a:xfrm>
          <a:prstGeom prst="rect">
            <a:avLst/>
          </a:prstGeom>
          <a:noFill/>
          <a:ln/>
        </p:spPr>
        <p:txBody>
          <a:bodyPr wrap="square" lIns="0" tIns="0" rIns="0" bIns="0" rtlCol="0" anchor="t"/>
          <a:lstStyle/>
          <a:p>
            <a:pPr algn="l" indent="0" marL="0">
              <a:lnSpc>
                <a:spcPts val="2300"/>
              </a:lnSpc>
              <a:buNone/>
            </a:pPr>
            <a:r>
              <a:rPr lang="en-US" sz="1400" dirty="0">
                <a:solidFill>
                  <a:srgbClr val="272525"/>
                </a:solidFill>
                <a:latin typeface="Inter" pitchFamily="34" charset="0"/>
                <a:ea typeface="Inter" pitchFamily="34" charset="-122"/>
                <a:cs typeface="Inter" pitchFamily="34" charset="-120"/>
              </a:rPr>
              <a:t>Esto permite manipular los datos solo a través de funciones internas, manteniendo el control sobre cómo se accede y modifica la información.</a:t>
            </a:r>
            <a:pPr algn="l" indent="0" marL="0">
              <a:lnSpc>
                <a:spcPts val="230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300"/>
              </a:lnSpc>
              <a:buNone/>
            </a:pPr>
            <a:r>
              <a:rPr lang="en-US" sz="1400" dirty="0">
                <a:solidFill>
                  <a:srgbClr val="272525"/>
                </a:solidFill>
                <a:latin typeface="Inter" pitchFamily="34" charset="0"/>
                <a:ea typeface="Inter" pitchFamily="34" charset="-122"/>
                <a:cs typeface="Inter" pitchFamily="34" charset="-120"/>
              </a:rPr>
              <a:t>Así, el objeto actúa como una unidad que protege y organiza sus datos y acciones.</a:t>
            </a:r>
            <a:endParaRPr lang="en-US" sz="1400" dirty="0"/>
          </a:p>
        </p:txBody>
      </p:sp>
      <p:sp>
        <p:nvSpPr>
          <p:cNvPr id="8" name="Text 5"/>
          <p:cNvSpPr/>
          <p:nvPr/>
        </p:nvSpPr>
        <p:spPr>
          <a:xfrm>
            <a:off x="644247" y="7032784"/>
            <a:ext cx="8573810" cy="690086"/>
          </a:xfrm>
          <a:prstGeom prst="rect">
            <a:avLst/>
          </a:prstGeom>
          <a:noFill/>
          <a:ln/>
        </p:spPr>
        <p:txBody>
          <a:bodyPr wrap="square" lIns="0" tIns="0" rIns="0" bIns="0" rtlCol="0" anchor="t"/>
          <a:lstStyle/>
          <a:p>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
</a:t>
            </a:r>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¿JavaScript cumple con encapsulación?</a:t>
            </a:r>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 </a:t>
            </a:r>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a:t>
            </a:r>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 SÍ - Completamente</a:t>
            </a:r>
            <a:endParaRPr lang="en-US" sz="21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588407" y="466130"/>
            <a:ext cx="10808018" cy="525304"/>
          </a:xfrm>
          <a:prstGeom prst="rect">
            <a:avLst/>
          </a:prstGeom>
          <a:noFill/>
          <a:ln/>
        </p:spPr>
        <p:txBody>
          <a:bodyPr wrap="none" lIns="0" tIns="0" rIns="0" bIns="0" rtlCol="0" anchor="t"/>
          <a:lstStyle/>
          <a:p>
            <a:pPr algn="l" indent="0" marL="0">
              <a:lnSpc>
                <a:spcPts val="4100"/>
              </a:lnSpc>
              <a:buNone/>
            </a:pPr>
            <a:r>
              <a:rPr lang="en-US" sz="3300" b="1" dirty="0">
                <a:solidFill>
                  <a:srgbClr val="000000"/>
                </a:solidFill>
                <a:latin typeface="Inter Bold" pitchFamily="34" charset="0"/>
                <a:ea typeface="Inter Bold" pitchFamily="34" charset="-122"/>
                <a:cs typeface="Inter Bold" pitchFamily="34" charset="-120"/>
              </a:rPr>
              <a:t>Abstracción: Ocultando Detalles de Implementación.</a:t>
            </a:r>
            <a:endParaRPr lang="en-US" sz="3300" dirty="0"/>
          </a:p>
        </p:txBody>
      </p:sp>
      <p:pic>
        <p:nvPicPr>
          <p:cNvPr id="3" name="Image 0" descr="preencoded.png">    </p:cNvPr>
          <p:cNvPicPr>
            <a:picLocks noChangeAspect="1"/>
          </p:cNvPicPr>
          <p:nvPr/>
        </p:nvPicPr>
        <p:blipFill>
          <a:blip r:embed="rId1"/>
          <a:stretch>
            <a:fillRect/>
          </a:stretch>
        </p:blipFill>
        <p:spPr>
          <a:xfrm>
            <a:off x="588407" y="1432679"/>
            <a:ext cx="4016097" cy="5343287"/>
          </a:xfrm>
          <a:prstGeom prst="rect">
            <a:avLst/>
          </a:prstGeom>
        </p:spPr>
      </p:pic>
      <p:sp>
        <p:nvSpPr>
          <p:cNvPr id="4" name="Text 1"/>
          <p:cNvSpPr/>
          <p:nvPr/>
        </p:nvSpPr>
        <p:spPr>
          <a:xfrm>
            <a:off x="588407" y="6965037"/>
            <a:ext cx="6244471" cy="630317"/>
          </a:xfrm>
          <a:prstGeom prst="rect">
            <a:avLst/>
          </a:prstGeom>
          <a:noFill/>
          <a:ln/>
        </p:spPr>
        <p:txBody>
          <a:bodyPr wrap="squar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¿JavaScript cumple con abstracción?</a:t>
            </a:r>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 </a:t>
            </a:r>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a:t>
            </a:r>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 SÍ - Mediante closures y módulos.</a:t>
            </a:r>
            <a:endParaRPr lang="en-US" sz="1950" dirty="0"/>
          </a:p>
        </p:txBody>
      </p:sp>
      <p:sp>
        <p:nvSpPr>
          <p:cNvPr id="5" name="Text 2"/>
          <p:cNvSpPr/>
          <p:nvPr/>
        </p:nvSpPr>
        <p:spPr>
          <a:xfrm>
            <a:off x="7250549" y="1394817"/>
            <a:ext cx="6798945" cy="1681163"/>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La </a:t>
            </a:r>
            <a:pPr algn="l" indent="0" marL="0">
              <a:lnSpc>
                <a:spcPts val="2600"/>
              </a:lnSpc>
              <a:buNone/>
            </a:pPr>
            <a:r>
              <a:rPr lang="en-US" sz="1650" b="1" dirty="0">
                <a:solidFill>
                  <a:srgbClr val="272525"/>
                </a:solidFill>
                <a:latin typeface="Inter" pitchFamily="34" charset="0"/>
                <a:ea typeface="Inter" pitchFamily="34" charset="-122"/>
                <a:cs typeface="Inter" pitchFamily="34" charset="-120"/>
              </a:rPr>
              <a:t>abstracción</a:t>
            </a:r>
            <a:pPr algn="l" indent="0" marL="0">
              <a:lnSpc>
                <a:spcPts val="2600"/>
              </a:lnSpc>
              <a:buNone/>
            </a:pPr>
            <a:r>
              <a:rPr lang="en-US" sz="1650" dirty="0">
                <a:solidFill>
                  <a:srgbClr val="272525"/>
                </a:solidFill>
                <a:latin typeface="Inter" pitchFamily="34" charset="0"/>
                <a:ea typeface="Inter" pitchFamily="34" charset="-122"/>
                <a:cs typeface="Inter" pitchFamily="34" charset="-120"/>
              </a:rPr>
              <a:t> permite </a:t>
            </a:r>
            <a:pPr algn="l" indent="0" marL="0">
              <a:lnSpc>
                <a:spcPts val="2600"/>
              </a:lnSpc>
              <a:buNone/>
            </a:pPr>
            <a:r>
              <a:rPr lang="en-US" sz="1650" b="1" dirty="0">
                <a:solidFill>
                  <a:srgbClr val="272525"/>
                </a:solidFill>
                <a:latin typeface="Inter" pitchFamily="34" charset="0"/>
                <a:ea typeface="Inter" pitchFamily="34" charset="-122"/>
                <a:cs typeface="Inter" pitchFamily="34" charset="-120"/>
              </a:rPr>
              <a:t>ocultar los detalles internos</a:t>
            </a:r>
            <a:pPr algn="l" indent="0" marL="0">
              <a:lnSpc>
                <a:spcPts val="2600"/>
              </a:lnSpc>
              <a:buNone/>
            </a:pPr>
            <a:r>
              <a:rPr lang="en-US" sz="1650" dirty="0">
                <a:solidFill>
                  <a:srgbClr val="272525"/>
                </a:solidFill>
                <a:latin typeface="Inter" pitchFamily="34" charset="0"/>
                <a:ea typeface="Inter" pitchFamily="34" charset="-122"/>
                <a:cs typeface="Inter" pitchFamily="34" charset="-120"/>
              </a:rPr>
              <a:t> de un objeto y mostrar solo lo esencial. En JavaScript, esto se puede lograr usando </a:t>
            </a:r>
            <a:pPr algn="l" indent="0" marL="0">
              <a:lnSpc>
                <a:spcPts val="2600"/>
              </a:lnSpc>
              <a:buNone/>
            </a:pPr>
            <a:r>
              <a:rPr lang="en-US" sz="1650" b="1" dirty="0">
                <a:solidFill>
                  <a:srgbClr val="272525"/>
                </a:solidFill>
                <a:latin typeface="Inter" pitchFamily="34" charset="0"/>
                <a:ea typeface="Inter" pitchFamily="34" charset="-122"/>
                <a:cs typeface="Inter" pitchFamily="34" charset="-120"/>
              </a:rPr>
              <a:t>closures</a:t>
            </a:r>
            <a:pPr algn="l" indent="0" marL="0">
              <a:lnSpc>
                <a:spcPts val="2600"/>
              </a:lnSpc>
              <a:buNone/>
            </a:pPr>
            <a:r>
              <a:rPr lang="en-US" sz="1650" dirty="0">
                <a:solidFill>
                  <a:srgbClr val="272525"/>
                </a:solidFill>
                <a:latin typeface="Inter" pitchFamily="34" charset="0"/>
                <a:ea typeface="Inter" pitchFamily="34" charset="-122"/>
                <a:cs typeface="Inter" pitchFamily="34" charset="-120"/>
              </a:rPr>
              <a:t>: funciones internas que pueden acceder a variables definidas en su entorno externo, incluso después de que esa función haya terminado de ejecutarse.</a:t>
            </a:r>
            <a:endParaRPr lang="en-US" sz="1650" dirty="0"/>
          </a:p>
        </p:txBody>
      </p:sp>
      <p:sp>
        <p:nvSpPr>
          <p:cNvPr id="6" name="Text 3"/>
          <p:cNvSpPr/>
          <p:nvPr/>
        </p:nvSpPr>
        <p:spPr>
          <a:xfrm>
            <a:off x="7250549" y="3227189"/>
            <a:ext cx="6798945" cy="672465"/>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En este ejemplo, </a:t>
            </a:r>
            <a:pPr algn="l" indent="0" marL="0">
              <a:lnSpc>
                <a:spcPts val="2600"/>
              </a:lnSpc>
              <a:buNone/>
            </a:pPr>
            <a:r>
              <a:rPr lang="en-US" sz="1650" dirty="0">
                <a:solidFill>
                  <a:srgbClr val="272525"/>
                </a:solidFill>
                <a:highlight>
                  <a:srgbClr val="DDEAEE"/>
                </a:highlight>
                <a:latin typeface="Consolas" pitchFamily="34" charset="0"/>
                <a:ea typeface="Consolas" pitchFamily="34" charset="-122"/>
                <a:cs typeface="Consolas" pitchFamily="34" charset="-120"/>
              </a:rPr>
              <a:t>CrearPersona</a:t>
            </a:r>
            <a:pPr algn="l" indent="0" marL="0">
              <a:lnSpc>
                <a:spcPts val="2600"/>
              </a:lnSpc>
              <a:buNone/>
            </a:pPr>
            <a:r>
              <a:rPr lang="en-US" sz="1650" dirty="0">
                <a:solidFill>
                  <a:srgbClr val="272525"/>
                </a:solidFill>
                <a:latin typeface="Inter" pitchFamily="34" charset="0"/>
                <a:ea typeface="Inter" pitchFamily="34" charset="-122"/>
                <a:cs typeface="Inter" pitchFamily="34" charset="-120"/>
              </a:rPr>
              <a:t> devuelve un objeto que </a:t>
            </a:r>
            <a:pPr algn="l" indent="0" marL="0">
              <a:lnSpc>
                <a:spcPts val="2600"/>
              </a:lnSpc>
              <a:buNone/>
            </a:pPr>
            <a:r>
              <a:rPr lang="en-US" sz="1650" b="1" dirty="0">
                <a:solidFill>
                  <a:srgbClr val="272525"/>
                </a:solidFill>
                <a:latin typeface="Inter" pitchFamily="34" charset="0"/>
                <a:ea typeface="Inter" pitchFamily="34" charset="-122"/>
                <a:cs typeface="Inter" pitchFamily="34" charset="-120"/>
              </a:rPr>
              <a:t>exhibe solo una parte controlada de su funcionalidad</a:t>
            </a:r>
            <a:pPr algn="l" indent="0" marL="0">
              <a:lnSpc>
                <a:spcPts val="2600"/>
              </a:lnSpc>
              <a:buNone/>
            </a:pPr>
            <a:r>
              <a:rPr lang="en-US" sz="1650" dirty="0">
                <a:solidFill>
                  <a:srgbClr val="272525"/>
                </a:solidFill>
                <a:latin typeface="Inter" pitchFamily="34" charset="0"/>
                <a:ea typeface="Inter" pitchFamily="34" charset="-122"/>
                <a:cs typeface="Inter" pitchFamily="34" charset="-120"/>
              </a:rPr>
              <a:t>:</a:t>
            </a:r>
            <a:endParaRPr lang="en-US" sz="1650" dirty="0"/>
          </a:p>
        </p:txBody>
      </p:sp>
      <p:sp>
        <p:nvSpPr>
          <p:cNvPr id="7" name="Text 4"/>
          <p:cNvSpPr/>
          <p:nvPr/>
        </p:nvSpPr>
        <p:spPr>
          <a:xfrm>
            <a:off x="7250549" y="4050863"/>
            <a:ext cx="6798945" cy="67246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72525"/>
                </a:solidFill>
                <a:latin typeface="Inter" pitchFamily="34" charset="0"/>
                <a:ea typeface="Inter" pitchFamily="34" charset="-122"/>
                <a:cs typeface="Inter" pitchFamily="34" charset="-120"/>
              </a:rPr>
              <a:t>Las variables como </a:t>
            </a:r>
            <a:pPr algn="l" indent="0" marL="0">
              <a:lnSpc>
                <a:spcPts val="2100"/>
              </a:lnSpc>
              <a:buNone/>
            </a:pPr>
            <a:r>
              <a:rPr lang="en-US" sz="1300" dirty="0">
                <a:solidFill>
                  <a:srgbClr val="272525"/>
                </a:solidFill>
                <a:highlight>
                  <a:srgbClr val="DDEAEE"/>
                </a:highlight>
                <a:latin typeface="Consolas" pitchFamily="34" charset="0"/>
                <a:ea typeface="Consolas" pitchFamily="34" charset="-122"/>
                <a:cs typeface="Consolas" pitchFamily="34" charset="-120"/>
              </a:rPr>
              <a:t>_nombre</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a:t>
            </a:r>
            <a:pPr algn="l" indent="0" marL="0">
              <a:lnSpc>
                <a:spcPts val="2100"/>
              </a:lnSpc>
              <a:buNone/>
            </a:pPr>
            <a:r>
              <a:rPr lang="en-US" sz="1300" dirty="0">
                <a:solidFill>
                  <a:srgbClr val="272525"/>
                </a:solidFill>
                <a:highlight>
                  <a:srgbClr val="DDEAEE"/>
                </a:highlight>
                <a:latin typeface="Consolas" pitchFamily="34" charset="0"/>
                <a:ea typeface="Consolas" pitchFamily="34" charset="-122"/>
                <a:cs typeface="Consolas" pitchFamily="34" charset="-120"/>
              </a:rPr>
              <a:t>_edad</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y </a:t>
            </a:r>
            <a:pPr algn="l" indent="0" marL="0">
              <a:lnSpc>
                <a:spcPts val="2100"/>
              </a:lnSpc>
              <a:buNone/>
            </a:pPr>
            <a:r>
              <a:rPr lang="en-US" sz="1300" dirty="0">
                <a:solidFill>
                  <a:srgbClr val="272525"/>
                </a:solidFill>
                <a:highlight>
                  <a:srgbClr val="DDEAEE"/>
                </a:highlight>
                <a:latin typeface="Consolas" pitchFamily="34" charset="0"/>
                <a:ea typeface="Consolas" pitchFamily="34" charset="-122"/>
                <a:cs typeface="Consolas" pitchFamily="34" charset="-120"/>
              </a:rPr>
              <a:t>_historialSalud</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están </a:t>
            </a:r>
            <a:pPr algn="l" indent="0" marL="0">
              <a:lnSpc>
                <a:spcPts val="2100"/>
              </a:lnSpc>
              <a:buNone/>
            </a:pPr>
            <a:r>
              <a:rPr lang="en-US" sz="1300" b="1" dirty="0">
                <a:solidFill>
                  <a:srgbClr val="272525"/>
                </a:solidFill>
                <a:latin typeface="Inter" pitchFamily="34" charset="0"/>
                <a:ea typeface="Inter" pitchFamily="34" charset="-122"/>
                <a:cs typeface="Inter" pitchFamily="34" charset="-120"/>
              </a:rPr>
              <a:t>protegidas</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dentro del closure.</a:t>
            </a:r>
            <a:endParaRPr lang="en-US" sz="1300" dirty="0"/>
          </a:p>
        </p:txBody>
      </p:sp>
      <p:sp>
        <p:nvSpPr>
          <p:cNvPr id="8" name="Text 5"/>
          <p:cNvSpPr/>
          <p:nvPr/>
        </p:nvSpPr>
        <p:spPr>
          <a:xfrm>
            <a:off x="7250549" y="4782145"/>
            <a:ext cx="6798945" cy="67246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72525"/>
                </a:solidFill>
                <a:latin typeface="Inter" pitchFamily="34" charset="0"/>
                <a:ea typeface="Inter" pitchFamily="34" charset="-122"/>
                <a:cs typeface="Inter" pitchFamily="34" charset="-120"/>
              </a:rPr>
              <a:t>Métodos como </a:t>
            </a:r>
            <a:pPr algn="l" indent="0" marL="0">
              <a:lnSpc>
                <a:spcPts val="2100"/>
              </a:lnSpc>
              <a:buNone/>
            </a:pPr>
            <a:r>
              <a:rPr lang="en-US" sz="1300" dirty="0">
                <a:solidFill>
                  <a:srgbClr val="272525"/>
                </a:solidFill>
                <a:highlight>
                  <a:srgbClr val="DDEAEE"/>
                </a:highlight>
                <a:latin typeface="Consolas" pitchFamily="34" charset="0"/>
                <a:ea typeface="Consolas" pitchFamily="34" charset="-122"/>
                <a:cs typeface="Consolas" pitchFamily="34" charset="-120"/>
              </a:rPr>
              <a:t>saludar()</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o </a:t>
            </a:r>
            <a:pPr algn="l" indent="0" marL="0">
              <a:lnSpc>
                <a:spcPts val="2100"/>
              </a:lnSpc>
              <a:buNone/>
            </a:pPr>
            <a:r>
              <a:rPr lang="en-US" sz="1300" dirty="0">
                <a:solidFill>
                  <a:srgbClr val="272525"/>
                </a:solidFill>
                <a:highlight>
                  <a:srgbClr val="DDEAEE"/>
                </a:highlight>
                <a:latin typeface="Consolas" pitchFamily="34" charset="0"/>
                <a:ea typeface="Consolas" pitchFamily="34" charset="-122"/>
                <a:cs typeface="Consolas" pitchFamily="34" charset="-120"/>
              </a:rPr>
              <a:t>getEdad()</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acceden a esos datos, pero </a:t>
            </a:r>
            <a:pPr algn="l" indent="0" marL="0">
              <a:lnSpc>
                <a:spcPts val="2100"/>
              </a:lnSpc>
              <a:buNone/>
            </a:pPr>
            <a:r>
              <a:rPr lang="en-US" sz="1300" b="1" dirty="0">
                <a:solidFill>
                  <a:srgbClr val="272525"/>
                </a:solidFill>
                <a:latin typeface="Inter" pitchFamily="34" charset="0"/>
                <a:ea typeface="Inter" pitchFamily="34" charset="-122"/>
                <a:cs typeface="Inter" pitchFamily="34" charset="-120"/>
              </a:rPr>
              <a:t>desde fuera no se pueden ver ni modificar directamente</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a:t>
            </a:r>
            <a:endParaRPr lang="en-US" sz="1300" dirty="0"/>
          </a:p>
        </p:txBody>
      </p:sp>
      <p:sp>
        <p:nvSpPr>
          <p:cNvPr id="9" name="Text 6"/>
          <p:cNvSpPr/>
          <p:nvPr/>
        </p:nvSpPr>
        <p:spPr>
          <a:xfrm>
            <a:off x="7250549" y="5513427"/>
            <a:ext cx="6798945" cy="336233"/>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272525"/>
                </a:solidFill>
                <a:latin typeface="Inter" pitchFamily="34" charset="0"/>
                <a:ea typeface="Inter" pitchFamily="34" charset="-122"/>
                <a:cs typeface="Inter" pitchFamily="34" charset="-120"/>
              </a:rPr>
              <a:t>Así, se construye una interfaz segura y limitada</a:t>
            </a:r>
            <a:endParaRPr lang="en-US" sz="13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628769" y="495062"/>
            <a:ext cx="11575852" cy="561380"/>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Inter Bold" pitchFamily="34" charset="0"/>
                <a:ea typeface="Inter Bold" pitchFamily="34" charset="-122"/>
                <a:cs typeface="Inter Bold" pitchFamily="34" charset="-120"/>
              </a:rPr>
              <a:t>Herencia: Reutilizando Código y Creando Jerarquías.</a:t>
            </a:r>
            <a:endParaRPr lang="en-US" sz="3500" dirty="0"/>
          </a:p>
        </p:txBody>
      </p:sp>
      <p:pic>
        <p:nvPicPr>
          <p:cNvPr id="3" name="Image 0" descr="preencoded.png">    </p:cNvPr>
          <p:cNvPicPr>
            <a:picLocks noChangeAspect="1"/>
          </p:cNvPicPr>
          <p:nvPr/>
        </p:nvPicPr>
        <p:blipFill>
          <a:blip r:embed="rId1"/>
          <a:stretch>
            <a:fillRect/>
          </a:stretch>
        </p:blipFill>
        <p:spPr>
          <a:xfrm>
            <a:off x="628769" y="1527929"/>
            <a:ext cx="3822859" cy="4988600"/>
          </a:xfrm>
          <a:prstGeom prst="rect">
            <a:avLst/>
          </a:prstGeom>
        </p:spPr>
      </p:pic>
      <p:sp>
        <p:nvSpPr>
          <p:cNvPr id="4" name="Text 1"/>
          <p:cNvSpPr/>
          <p:nvPr/>
        </p:nvSpPr>
        <p:spPr>
          <a:xfrm>
            <a:off x="6713220" y="1487567"/>
            <a:ext cx="7295912" cy="718423"/>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La </a:t>
            </a:r>
            <a:pPr algn="l" indent="0" marL="0">
              <a:lnSpc>
                <a:spcPts val="2800"/>
              </a:lnSpc>
              <a:buNone/>
            </a:pPr>
            <a:r>
              <a:rPr lang="en-US" sz="1750" b="1" dirty="0">
                <a:solidFill>
                  <a:srgbClr val="272525"/>
                </a:solidFill>
                <a:latin typeface="Inter" pitchFamily="34" charset="0"/>
                <a:ea typeface="Inter" pitchFamily="34" charset="-122"/>
                <a:cs typeface="Inter" pitchFamily="34" charset="-120"/>
              </a:rPr>
              <a:t>herencia</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permite que un objeto (hijo) reutilice propiedades y métodos de otro objeto (padre), evitando repetir código.</a:t>
            </a:r>
            <a:endParaRPr lang="en-US" sz="1750" dirty="0"/>
          </a:p>
        </p:txBody>
      </p:sp>
      <p:sp>
        <p:nvSpPr>
          <p:cNvPr id="5" name="Text 2"/>
          <p:cNvSpPr/>
          <p:nvPr/>
        </p:nvSpPr>
        <p:spPr>
          <a:xfrm>
            <a:off x="6713220" y="2367677"/>
            <a:ext cx="7295912" cy="574834"/>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En JavaScript se logra usando </a:t>
            </a:r>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funciones constructoras</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y el objeto especial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prototype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a:t>
            </a:r>
            <a:endParaRPr lang="en-US" sz="1400" dirty="0"/>
          </a:p>
        </p:txBody>
      </p:sp>
      <p:sp>
        <p:nvSpPr>
          <p:cNvPr id="6" name="Text 3"/>
          <p:cNvSpPr/>
          <p:nvPr/>
        </p:nvSpPr>
        <p:spPr>
          <a:xfrm>
            <a:off x="6713220" y="3122057"/>
            <a:ext cx="2245757" cy="288250"/>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a:t>
            </a:r>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 En este ejemplo:</a:t>
            </a:r>
            <a:endParaRPr lang="en-US" sz="1750" dirty="0"/>
          </a:p>
        </p:txBody>
      </p:sp>
      <p:sp>
        <p:nvSpPr>
          <p:cNvPr id="7" name="Text 4"/>
          <p:cNvSpPr/>
          <p:nvPr/>
        </p:nvSpPr>
        <p:spPr>
          <a:xfrm>
            <a:off x="6713220" y="3589853"/>
            <a:ext cx="7295912" cy="28741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highlight>
                  <a:srgbClr val="DDEAEE"/>
                </a:highlight>
                <a:latin typeface="Consolas" pitchFamily="34" charset="0"/>
                <a:ea typeface="Consolas" pitchFamily="34" charset="-122"/>
                <a:cs typeface="Consolas" pitchFamily="34" charset="-120"/>
              </a:rPr>
              <a:t>CajaTexto</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250"/>
              </a:lnSpc>
              <a:buNone/>
            </a:pPr>
            <a:r>
              <a:rPr lang="en-US" sz="1400" b="1" dirty="0">
                <a:solidFill>
                  <a:srgbClr val="272525"/>
                </a:solidFill>
                <a:latin typeface="Inter" pitchFamily="34" charset="0"/>
                <a:ea typeface="Inter" pitchFamily="34" charset="-122"/>
                <a:cs typeface="Inter" pitchFamily="34" charset="-120"/>
              </a:rPr>
              <a:t>hereda</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de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ElementoHTML</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a:t>
            </a:r>
            <a:endParaRPr lang="en-US" sz="1400" dirty="0"/>
          </a:p>
        </p:txBody>
      </p:sp>
      <p:sp>
        <p:nvSpPr>
          <p:cNvPr id="8" name="Text 5"/>
          <p:cNvSpPr/>
          <p:nvPr/>
        </p:nvSpPr>
        <p:spPr>
          <a:xfrm>
            <a:off x="6713220" y="3940135"/>
            <a:ext cx="7295912" cy="574834"/>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Reutiliza métodos comunes como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mostrar()</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ocultar()</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y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focus()</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definidos en el prototipo del padre.</a:t>
            </a:r>
            <a:endParaRPr lang="en-US" sz="1400" dirty="0"/>
          </a:p>
        </p:txBody>
      </p:sp>
      <p:sp>
        <p:nvSpPr>
          <p:cNvPr id="9" name="Text 6"/>
          <p:cNvSpPr/>
          <p:nvPr/>
        </p:nvSpPr>
        <p:spPr>
          <a:xfrm>
            <a:off x="6713220" y="4577834"/>
            <a:ext cx="7295912" cy="287417"/>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Además, puede tener sus propios métodos como </a:t>
            </a:r>
            <a:pPr algn="l" indent="0" marL="0">
              <a:lnSpc>
                <a:spcPts val="2250"/>
              </a:lnSpc>
              <a:buNone/>
            </a:pPr>
            <a:r>
              <a:rPr lang="en-US" sz="1400" dirty="0">
                <a:solidFill>
                  <a:srgbClr val="272525"/>
                </a:solidFill>
                <a:highlight>
                  <a:srgbClr val="DDEAEE"/>
                </a:highlight>
                <a:latin typeface="Consolas" pitchFamily="34" charset="0"/>
                <a:ea typeface="Consolas" pitchFamily="34" charset="-122"/>
                <a:cs typeface="Consolas" pitchFamily="34" charset="-120"/>
              </a:rPr>
              <a:t>validarInput()</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a:t>
            </a:r>
            <a:endParaRPr lang="en-US" sz="1400" dirty="0"/>
          </a:p>
        </p:txBody>
      </p:sp>
      <p:sp>
        <p:nvSpPr>
          <p:cNvPr id="10" name="Text 7"/>
          <p:cNvSpPr/>
          <p:nvPr/>
        </p:nvSpPr>
        <p:spPr>
          <a:xfrm>
            <a:off x="6713220" y="5026938"/>
            <a:ext cx="7295912" cy="287417"/>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Esto permite extender funcionalidades sin duplicar código.</a:t>
            </a:r>
            <a:endParaRPr lang="en-US" sz="1400" dirty="0"/>
          </a:p>
        </p:txBody>
      </p:sp>
      <p:sp>
        <p:nvSpPr>
          <p:cNvPr id="11" name="Text 8"/>
          <p:cNvSpPr/>
          <p:nvPr/>
        </p:nvSpPr>
        <p:spPr>
          <a:xfrm>
            <a:off x="6713220" y="5476042"/>
            <a:ext cx="7295912" cy="287417"/>
          </a:xfrm>
          <a:prstGeom prst="rect">
            <a:avLst/>
          </a:prstGeom>
          <a:noFill/>
          <a:ln/>
        </p:spPr>
        <p:txBody>
          <a:bodyPr wrap="none" lIns="0" tIns="0" rIns="0" bIns="0" rtlCol="0" anchor="t"/>
          <a:lstStyle/>
          <a:p>
            <a:pPr algn="l" indent="0" marL="0">
              <a:lnSpc>
                <a:spcPts val="2250"/>
              </a:lnSpc>
              <a:buNone/>
            </a:pPr>
            <a:endParaRPr lang="en-US" sz="1400" dirty="0"/>
          </a:p>
        </p:txBody>
      </p:sp>
      <p:sp>
        <p:nvSpPr>
          <p:cNvPr id="12" name="Text 9"/>
          <p:cNvSpPr/>
          <p:nvPr/>
        </p:nvSpPr>
        <p:spPr>
          <a:xfrm>
            <a:off x="6713220" y="5925145"/>
            <a:ext cx="7295912" cy="287417"/>
          </a:xfrm>
          <a:prstGeom prst="rect">
            <a:avLst/>
          </a:prstGeom>
          <a:noFill/>
          <a:ln/>
        </p:spPr>
        <p:txBody>
          <a:bodyPr wrap="none" lIns="0" tIns="0" rIns="0" bIns="0" rtlCol="0" anchor="t"/>
          <a:lstStyle/>
          <a:p>
            <a:pPr algn="l" indent="0" marL="0">
              <a:lnSpc>
                <a:spcPts val="2250"/>
              </a:lnSpc>
              <a:buNone/>
            </a:pPr>
            <a:endParaRPr lang="en-US" sz="1400" dirty="0"/>
          </a:p>
        </p:txBody>
      </p:sp>
      <p:sp>
        <p:nvSpPr>
          <p:cNvPr id="13" name="Text 10"/>
          <p:cNvSpPr/>
          <p:nvPr/>
        </p:nvSpPr>
        <p:spPr>
          <a:xfrm>
            <a:off x="6713220" y="6392108"/>
            <a:ext cx="7295912" cy="673418"/>
          </a:xfrm>
          <a:prstGeom prst="rect">
            <a:avLst/>
          </a:prstGeom>
          <a:noFill/>
          <a:ln/>
        </p:spPr>
        <p:txBody>
          <a:bodyPr wrap="squar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¿JavaScript cumple con herencia?</a:t>
            </a:r>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 </a:t>
            </a:r>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a:t>
            </a:r>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 SÍ - Mediante prototipos</a:t>
            </a:r>
            <a:endParaRPr lang="en-US" sz="2100" dirty="0"/>
          </a:p>
        </p:txBody>
      </p:sp>
      <p:sp>
        <p:nvSpPr>
          <p:cNvPr id="14" name="Text 11"/>
          <p:cNvSpPr/>
          <p:nvPr/>
        </p:nvSpPr>
        <p:spPr>
          <a:xfrm>
            <a:off x="628769" y="7447121"/>
            <a:ext cx="13372862" cy="287417"/>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65071" y="444698"/>
            <a:ext cx="8018740" cy="403622"/>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Inter Bold" pitchFamily="34" charset="0"/>
                <a:ea typeface="Inter Bold" pitchFamily="34" charset="-122"/>
                <a:cs typeface="Inter Bold" pitchFamily="34" charset="-120"/>
              </a:rPr>
              <a:t>Creación de Objetos con Funciones Constructoras.</a:t>
            </a:r>
            <a:endParaRPr lang="en-US" sz="2500" dirty="0"/>
          </a:p>
        </p:txBody>
      </p:sp>
      <p:pic>
        <p:nvPicPr>
          <p:cNvPr id="3" name="Image 0" descr="preencoded.png">    </p:cNvPr>
          <p:cNvPicPr>
            <a:picLocks noChangeAspect="1"/>
          </p:cNvPicPr>
          <p:nvPr/>
        </p:nvPicPr>
        <p:blipFill>
          <a:blip r:embed="rId1"/>
          <a:stretch>
            <a:fillRect/>
          </a:stretch>
        </p:blipFill>
        <p:spPr>
          <a:xfrm>
            <a:off x="565071" y="1211461"/>
            <a:ext cx="6888480" cy="5988248"/>
          </a:xfrm>
          <a:prstGeom prst="rect">
            <a:avLst/>
          </a:prstGeom>
        </p:spPr>
      </p:pic>
      <p:sp>
        <p:nvSpPr>
          <p:cNvPr id="4" name="Text 1"/>
          <p:cNvSpPr/>
          <p:nvPr/>
        </p:nvSpPr>
        <p:spPr>
          <a:xfrm>
            <a:off x="565071" y="7381280"/>
            <a:ext cx="9193054" cy="258247"/>
          </a:xfrm>
          <a:prstGeom prst="rect">
            <a:avLst/>
          </a:prstGeom>
          <a:noFill/>
          <a:ln/>
        </p:spPr>
        <p:txBody>
          <a:bodyPr wrap="none" lIns="0" tIns="0" rIns="0" bIns="0" rtlCol="0" anchor="t"/>
          <a:lstStyle/>
          <a:p>
            <a:pPr algn="l" indent="0" marL="0">
              <a:lnSpc>
                <a:spcPts val="2000"/>
              </a:lnSpc>
              <a:buNone/>
            </a:pPr>
            <a:endParaRPr lang="en-US" sz="1250" dirty="0"/>
          </a:p>
        </p:txBody>
      </p:sp>
      <p:sp>
        <p:nvSpPr>
          <p:cNvPr id="5" name="Text 2"/>
          <p:cNvSpPr/>
          <p:nvPr/>
        </p:nvSpPr>
        <p:spPr>
          <a:xfrm>
            <a:off x="10159603" y="1086326"/>
            <a:ext cx="3913227" cy="645795"/>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En JavaScript, </a:t>
            </a:r>
            <a:pPr algn="l" indent="0" marL="0">
              <a:lnSpc>
                <a:spcPts val="2000"/>
              </a:lnSpc>
              <a:buNone/>
            </a:pPr>
            <a:r>
              <a:rPr lang="en-US" sz="1250" b="1" dirty="0">
                <a:solidFill>
                  <a:srgbClr val="272525"/>
                </a:solidFill>
                <a:latin typeface="Inter" pitchFamily="34" charset="0"/>
                <a:ea typeface="Inter" pitchFamily="34" charset="-122"/>
                <a:cs typeface="Inter" pitchFamily="34" charset="-120"/>
              </a:rPr>
              <a:t>toda función tiene una propiedad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prototype</a:t>
            </a:r>
            <a:endParaRPr lang="en-US" sz="1250" dirty="0"/>
          </a:p>
        </p:txBody>
      </p:sp>
      <p:sp>
        <p:nvSpPr>
          <p:cNvPr id="6" name="Text 3"/>
          <p:cNvSpPr/>
          <p:nvPr/>
        </p:nvSpPr>
        <p:spPr>
          <a:xfrm>
            <a:off x="10159603" y="1788557"/>
            <a:ext cx="3913227" cy="968693"/>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Cuando usas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new</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con una función, se crea un objeto que hereda del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prototype</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de esa función</a:t>
            </a:r>
            <a:endParaRPr lang="en-US" sz="1250" dirty="0"/>
          </a:p>
        </p:txBody>
      </p:sp>
      <p:sp>
        <p:nvSpPr>
          <p:cNvPr id="7" name="Text 4"/>
          <p:cNvSpPr/>
          <p:nvPr/>
        </p:nvSpPr>
        <p:spPr>
          <a:xfrm>
            <a:off x="10159603" y="2813685"/>
            <a:ext cx="3913227" cy="968693"/>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Los métodos se definen en el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prototype</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para ser compartidos entre todas las instancias</a:t>
            </a:r>
            <a:endParaRPr lang="en-US" sz="1250" dirty="0"/>
          </a:p>
        </p:txBody>
      </p:sp>
      <p:sp>
        <p:nvSpPr>
          <p:cNvPr id="8" name="Text 5"/>
          <p:cNvSpPr/>
          <p:nvPr/>
        </p:nvSpPr>
        <p:spPr>
          <a:xfrm>
            <a:off x="10159603" y="3838813"/>
            <a:ext cx="3913227" cy="645795"/>
          </a:xfrm>
          <a:prstGeom prst="rect">
            <a:avLst/>
          </a:prstGeom>
          <a:noFill/>
          <a:ln/>
        </p:spPr>
        <p:txBody>
          <a:bodyPr wrap="squar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Esto simula el comportamiento de las clases en otros lenguajes</a:t>
            </a:r>
            <a:endParaRPr lang="en-US" sz="12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728901" y="572691"/>
            <a:ext cx="5206603" cy="650796"/>
          </a:xfrm>
          <a:prstGeom prst="rect">
            <a:avLst/>
          </a:prstGeom>
          <a:noFill/>
          <a:ln/>
        </p:spPr>
        <p:txBody>
          <a:bodyPr wrap="none" lIns="0" tIns="0" rIns="0" bIns="0" rtlCol="0" anchor="t"/>
          <a:lstStyle/>
          <a:p>
            <a:pPr algn="l" indent="0" marL="0">
              <a:lnSpc>
                <a:spcPts val="5100"/>
              </a:lnSpc>
              <a:buNone/>
            </a:pPr>
            <a:r>
              <a:rPr lang="en-US" sz="4050" b="1" dirty="0">
                <a:solidFill>
                  <a:srgbClr val="000000"/>
                </a:solidFill>
                <a:latin typeface="Inter Bold" pitchFamily="34" charset="0"/>
                <a:ea typeface="Inter Bold" pitchFamily="34" charset="-122"/>
                <a:cs typeface="Inter Bold" pitchFamily="34" charset="-120"/>
              </a:rPr>
              <a:t>¿Y qué es un </a:t>
            </a:r>
            <a:pPr algn="l" indent="0" marL="0">
              <a:lnSpc>
                <a:spcPts val="5100"/>
              </a:lnSpc>
              <a:buNone/>
            </a:pPr>
            <a:r>
              <a:rPr lang="en-US" sz="4050" b="1" i="1" dirty="0">
                <a:solidFill>
                  <a:srgbClr val="000000"/>
                </a:solidFill>
                <a:latin typeface="Inter Bold" pitchFamily="34" charset="0"/>
                <a:ea typeface="Inter Bold" pitchFamily="34" charset="-122"/>
                <a:cs typeface="Inter Bold" pitchFamily="34" charset="-120"/>
              </a:rPr>
              <a:t>Mixin</a:t>
            </a:r>
            <a:pPr algn="l" indent="0" marL="0">
              <a:lnSpc>
                <a:spcPts val="5100"/>
              </a:lnSpc>
              <a:buNone/>
            </a:pPr>
            <a:r>
              <a:rPr lang="en-US" sz="4050" b="1" dirty="0">
                <a:solidFill>
                  <a:srgbClr val="000000"/>
                </a:solidFill>
                <a:latin typeface="Inter Bold" pitchFamily="34" charset="0"/>
                <a:ea typeface="Inter Bold" pitchFamily="34" charset="-122"/>
                <a:cs typeface="Inter Bold" pitchFamily="34" charset="-120"/>
              </a:rPr>
              <a:t>?</a:t>
            </a:r>
            <a:endParaRPr lang="en-US" sz="4050" dirty="0"/>
          </a:p>
        </p:txBody>
      </p:sp>
      <p:pic>
        <p:nvPicPr>
          <p:cNvPr id="3" name="Image 0" descr="preencoded.png">    </p:cNvPr>
          <p:cNvPicPr>
            <a:picLocks noChangeAspect="1"/>
          </p:cNvPicPr>
          <p:nvPr/>
        </p:nvPicPr>
        <p:blipFill>
          <a:blip r:embed="rId1"/>
          <a:stretch>
            <a:fillRect/>
          </a:stretch>
        </p:blipFill>
        <p:spPr>
          <a:xfrm>
            <a:off x="728901" y="1769983"/>
            <a:ext cx="5623084" cy="4650938"/>
          </a:xfrm>
          <a:prstGeom prst="rect">
            <a:avLst/>
          </a:prstGeom>
        </p:spPr>
      </p:pic>
      <p:sp>
        <p:nvSpPr>
          <p:cNvPr id="4" name="Text 1"/>
          <p:cNvSpPr/>
          <p:nvPr/>
        </p:nvSpPr>
        <p:spPr>
          <a:xfrm>
            <a:off x="7303175" y="1723192"/>
            <a:ext cx="6605826" cy="1998821"/>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Un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mixin</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es un patrón de diseño que permite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compartir funcionalidades entre objetos o clases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sin usar herencia</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En lugar de crear una jerarquía compleja, simplemente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se copian métodos o propiedades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 un objeto o prototipo.Esto es muy útil cuando quieres que varios tipos de objetos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compartan un mismo comportamiento</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pero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no tienen una relación padre-hijo</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5" name="Text 2"/>
          <p:cNvSpPr/>
          <p:nvPr/>
        </p:nvSpPr>
        <p:spPr>
          <a:xfrm>
            <a:off x="7303175" y="3930253"/>
            <a:ext cx="2603302" cy="325398"/>
          </a:xfrm>
          <a:prstGeom prst="rect">
            <a:avLst/>
          </a:prstGeom>
          <a:noFill/>
          <a:ln/>
        </p:spPr>
        <p:txBody>
          <a:bodyPr wrap="none" lIns="0" tIns="0" rIns="0" bIns="0" rtlCol="0" anchor="t"/>
          <a:lstStyle/>
          <a:p>
            <a:pPr algn="l" indent="0" marL="0">
              <a:lnSpc>
                <a:spcPts val="2550"/>
              </a:lnSpc>
              <a:buNone/>
            </a:pPr>
            <a:r>
              <a:rPr lang="en-US" sz="2000" b="1" dirty="0">
                <a:solidFill>
                  <a:srgbClr val="000000"/>
                </a:solidFill>
                <a:latin typeface="Inter Bold" pitchFamily="34" charset="0"/>
                <a:ea typeface="Inter Bold" pitchFamily="34" charset="-122"/>
                <a:cs typeface="Inter Bold" pitchFamily="34" charset="-120"/>
              </a:rPr>
              <a:t>Ventajas:</a:t>
            </a:r>
            <a:endParaRPr lang="en-US" sz="2000" dirty="0"/>
          </a:p>
        </p:txBody>
      </p:sp>
      <p:sp>
        <p:nvSpPr>
          <p:cNvPr id="6" name="Text 3"/>
          <p:cNvSpPr/>
          <p:nvPr/>
        </p:nvSpPr>
        <p:spPr>
          <a:xfrm>
            <a:off x="7303175" y="4463891"/>
            <a:ext cx="6605826" cy="333137"/>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Reutilización de código sin herencia múltiple.</a:t>
            </a:r>
            <a:endParaRPr lang="en-US" sz="1600" dirty="0"/>
          </a:p>
        </p:txBody>
      </p:sp>
      <p:sp>
        <p:nvSpPr>
          <p:cNvPr id="7" name="Text 4"/>
          <p:cNvSpPr/>
          <p:nvPr/>
        </p:nvSpPr>
        <p:spPr>
          <a:xfrm>
            <a:off x="7303175" y="4869894"/>
            <a:ext cx="6605826" cy="333137"/>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Más flexibles y modulares que una jerarquía rígida.</a:t>
            </a:r>
            <a:endParaRPr lang="en-US" sz="1600" dirty="0"/>
          </a:p>
        </p:txBody>
      </p:sp>
      <p:sp>
        <p:nvSpPr>
          <p:cNvPr id="8" name="Text 5"/>
          <p:cNvSpPr/>
          <p:nvPr/>
        </p:nvSpPr>
        <p:spPr>
          <a:xfrm>
            <a:off x="7303175" y="5411272"/>
            <a:ext cx="2603302" cy="325398"/>
          </a:xfrm>
          <a:prstGeom prst="rect">
            <a:avLst/>
          </a:prstGeom>
          <a:noFill/>
          <a:ln/>
        </p:spPr>
        <p:txBody>
          <a:bodyPr wrap="none" lIns="0" tIns="0" rIns="0" bIns="0" rtlCol="0" anchor="t"/>
          <a:lstStyle/>
          <a:p>
            <a:pPr algn="l" indent="0" marL="0">
              <a:lnSpc>
                <a:spcPts val="2550"/>
              </a:lnSpc>
              <a:buNone/>
            </a:pPr>
            <a:r>
              <a:rPr lang="en-US" sz="2000" b="1" dirty="0">
                <a:solidFill>
                  <a:srgbClr val="000000"/>
                </a:solidFill>
                <a:latin typeface="Inter Bold" pitchFamily="34" charset="0"/>
                <a:ea typeface="Inter Bold" pitchFamily="34" charset="-122"/>
                <a:cs typeface="Inter Bold" pitchFamily="34" charset="-120"/>
              </a:rPr>
              <a:t>Consideraciones:</a:t>
            </a:r>
            <a:endParaRPr lang="en-US" sz="2000" dirty="0"/>
          </a:p>
        </p:txBody>
      </p:sp>
      <p:sp>
        <p:nvSpPr>
          <p:cNvPr id="9" name="Text 6"/>
          <p:cNvSpPr/>
          <p:nvPr/>
        </p:nvSpPr>
        <p:spPr>
          <a:xfrm>
            <a:off x="7303175" y="5944910"/>
            <a:ext cx="6605826" cy="666274"/>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Si varios mixins modifican las mismas propiedades, puede haber conflictos.</a:t>
            </a:r>
            <a:endParaRPr lang="en-US" sz="1600" dirty="0"/>
          </a:p>
        </p:txBody>
      </p:sp>
      <p:sp>
        <p:nvSpPr>
          <p:cNvPr id="10" name="Text 7"/>
          <p:cNvSpPr/>
          <p:nvPr/>
        </p:nvSpPr>
        <p:spPr>
          <a:xfrm>
            <a:off x="7303175" y="6684050"/>
            <a:ext cx="6605826" cy="333137"/>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No es un sistema de tipos; simplemente copia métodos.</a:t>
            </a:r>
            <a:endParaRPr lang="en-US" sz="1600" dirty="0"/>
          </a:p>
        </p:txBody>
      </p:sp>
      <p:sp>
        <p:nvSpPr>
          <p:cNvPr id="11" name="Text 8"/>
          <p:cNvSpPr/>
          <p:nvPr/>
        </p:nvSpPr>
        <p:spPr>
          <a:xfrm>
            <a:off x="728901" y="7324249"/>
            <a:ext cx="13172599" cy="333137"/>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476845" y="375285"/>
            <a:ext cx="9371767" cy="425768"/>
          </a:xfrm>
          <a:prstGeom prst="rect">
            <a:avLst/>
          </a:prstGeom>
          <a:noFill/>
          <a:ln/>
        </p:spPr>
        <p:txBody>
          <a:bodyPr wrap="none" lIns="0" tIns="0" rIns="0" bIns="0" rtlCol="0" anchor="t"/>
          <a:lstStyle/>
          <a:p>
            <a:pPr algn="l" indent="0" marL="0">
              <a:lnSpc>
                <a:spcPts val="3350"/>
              </a:lnSpc>
              <a:buNone/>
            </a:pPr>
            <a:r>
              <a:rPr lang="en-US" sz="2650" b="1" dirty="0">
                <a:solidFill>
                  <a:srgbClr val="000000"/>
                </a:solidFill>
                <a:latin typeface="Inter Bold" pitchFamily="34" charset="0"/>
                <a:ea typeface="Inter Bold" pitchFamily="34" charset="-122"/>
                <a:cs typeface="Inter Bold" pitchFamily="34" charset="-120"/>
              </a:rPr>
              <a:t>Polimorfismo: Muchas Formas, Mismo Comportamiento.</a:t>
            </a:r>
            <a:endParaRPr lang="en-US" sz="2650" dirty="0"/>
          </a:p>
        </p:txBody>
      </p:sp>
      <p:pic>
        <p:nvPicPr>
          <p:cNvPr id="3" name="Image 0" descr="preencoded.png">    </p:cNvPr>
          <p:cNvPicPr>
            <a:picLocks noChangeAspect="1"/>
          </p:cNvPicPr>
          <p:nvPr/>
        </p:nvPicPr>
        <p:blipFill>
          <a:blip r:embed="rId1"/>
          <a:stretch>
            <a:fillRect/>
          </a:stretch>
        </p:blipFill>
        <p:spPr>
          <a:xfrm>
            <a:off x="476845" y="1158597"/>
            <a:ext cx="5511046" cy="5516523"/>
          </a:xfrm>
          <a:prstGeom prst="rect">
            <a:avLst/>
          </a:prstGeom>
        </p:spPr>
      </p:pic>
      <p:sp>
        <p:nvSpPr>
          <p:cNvPr id="4" name="Text 1"/>
          <p:cNvSpPr/>
          <p:nvPr/>
        </p:nvSpPr>
        <p:spPr>
          <a:xfrm>
            <a:off x="476845" y="6828353"/>
            <a:ext cx="7652742" cy="518636"/>
          </a:xfrm>
          <a:prstGeom prst="rect">
            <a:avLst/>
          </a:prstGeom>
          <a:noFill/>
          <a:ln/>
        </p:spPr>
        <p:txBody>
          <a:bodyPr wrap="squar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¿JavaScript cumple con polimorfismo?</a:t>
            </a:r>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 </a:t>
            </a:r>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a:t>
            </a:r>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 SÍ - Mediante duck typing y sobreescritura de métodos</a:t>
            </a:r>
            <a:endParaRPr lang="en-US" sz="1600" dirty="0"/>
          </a:p>
        </p:txBody>
      </p:sp>
      <p:sp>
        <p:nvSpPr>
          <p:cNvPr id="5" name="Text 2"/>
          <p:cNvSpPr/>
          <p:nvPr/>
        </p:nvSpPr>
        <p:spPr>
          <a:xfrm>
            <a:off x="8469630" y="1127998"/>
            <a:ext cx="5691426" cy="817602"/>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El </a:t>
            </a:r>
            <a:pPr algn="l" indent="0" marL="0">
              <a:lnSpc>
                <a:spcPts val="2100"/>
              </a:lnSpc>
              <a:buNone/>
            </a:pPr>
            <a:r>
              <a:rPr lang="en-US" sz="1300" b="1" dirty="0">
                <a:solidFill>
                  <a:srgbClr val="272525"/>
                </a:solidFill>
                <a:latin typeface="Inter" pitchFamily="34" charset="0"/>
                <a:ea typeface="Inter" pitchFamily="34" charset="-122"/>
                <a:cs typeface="Inter" pitchFamily="34" charset="-120"/>
              </a:rPr>
              <a:t>polimorfismo</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 es un principio de la programación orientada a objetos que permite que distintos objetos respondan de manera diferente a un </a:t>
            </a:r>
            <a:pPr algn="l" indent="0" marL="0">
              <a:lnSpc>
                <a:spcPts val="2100"/>
              </a:lnSpc>
              <a:buNone/>
            </a:pPr>
            <a:r>
              <a:rPr lang="en-US" sz="1300" b="1" dirty="0">
                <a:solidFill>
                  <a:srgbClr val="272525"/>
                </a:solidFill>
                <a:latin typeface="Inter" pitchFamily="34" charset="0"/>
                <a:ea typeface="Inter" pitchFamily="34" charset="-122"/>
                <a:cs typeface="Inter" pitchFamily="34" charset="-120"/>
              </a:rPr>
              <a:t>mismo método</a:t>
            </a:r>
            <a:pPr algn="l" indent="0" marL="0">
              <a:lnSpc>
                <a:spcPts val="2100"/>
              </a:lnSpc>
              <a:buNone/>
            </a:pPr>
            <a:r>
              <a:rPr lang="en-US" sz="1300" dirty="0">
                <a:solidFill>
                  <a:srgbClr val="272525"/>
                </a:solidFill>
                <a:latin typeface="Inter" pitchFamily="34" charset="0"/>
                <a:ea typeface="Inter" pitchFamily="34" charset="-122"/>
                <a:cs typeface="Inter" pitchFamily="34" charset="-120"/>
              </a:rPr>
              <a:t>.</a:t>
            </a:r>
            <a:endParaRPr lang="en-US" sz="1300" dirty="0"/>
          </a:p>
        </p:txBody>
      </p:sp>
      <p:sp>
        <p:nvSpPr>
          <p:cNvPr id="6" name="Text 3"/>
          <p:cNvSpPr/>
          <p:nvPr/>
        </p:nvSpPr>
        <p:spPr>
          <a:xfrm>
            <a:off x="8469630" y="2068235"/>
            <a:ext cx="5691426" cy="435769"/>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En JavaScript se logra fácilmente cuando varios objetos comparten un método con el mismo nombre, pero lo implementan de forma distinta.</a:t>
            </a:r>
            <a:endParaRPr lang="en-US" sz="1050" dirty="0"/>
          </a:p>
        </p:txBody>
      </p:sp>
      <p:sp>
        <p:nvSpPr>
          <p:cNvPr id="7" name="Text 4"/>
          <p:cNvSpPr/>
          <p:nvPr/>
        </p:nvSpPr>
        <p:spPr>
          <a:xfrm>
            <a:off x="8469630" y="2640211"/>
            <a:ext cx="1703189" cy="220504"/>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a:t>
            </a:r>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 En este ejemplo:</a:t>
            </a:r>
            <a:endParaRPr lang="en-US" sz="1300" dirty="0"/>
          </a:p>
        </p:txBody>
      </p:sp>
      <p:sp>
        <p:nvSpPr>
          <p:cNvPr id="8" name="Text 5"/>
          <p:cNvSpPr/>
          <p:nvPr/>
        </p:nvSpPr>
        <p:spPr>
          <a:xfrm>
            <a:off x="8469630" y="2996922"/>
            <a:ext cx="5691426" cy="443389"/>
          </a:xfrm>
          <a:prstGeom prst="rect">
            <a:avLst/>
          </a:prstGeom>
          <a:noFill/>
          <a:ln/>
        </p:spPr>
        <p:txBody>
          <a:bodyPr wrap="square" lIns="0" tIns="0" rIns="0" bIns="0" rtlCol="0" anchor="t"/>
          <a:lstStyle/>
          <a:p>
            <a:pPr algn="l" marL="342900" indent="-342900">
              <a:lnSpc>
                <a:spcPts val="1700"/>
              </a:lnSpc>
              <a:buSzPct val="100000"/>
              <a:buChar char="•"/>
            </a:pPr>
            <a:r>
              <a:rPr lang="en-US" sz="1050" dirty="0">
                <a:solidFill>
                  <a:srgbClr val="272525"/>
                </a:solidFill>
                <a:latin typeface="Inter" pitchFamily="34" charset="0"/>
                <a:ea typeface="Inter" pitchFamily="34" charset="-122"/>
                <a:cs typeface="Inter" pitchFamily="34" charset="-120"/>
              </a:rPr>
              <a:t>Diferentes elementos HTML (caja de texto, checkbox, lista desplegable)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heredan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de una clase base </a:t>
            </a:r>
            <a:pPr algn="l" indent="0" marL="0">
              <a:lnSpc>
                <a:spcPts val="1700"/>
              </a:lnSpc>
              <a:buNone/>
            </a:pPr>
            <a:r>
              <a:rPr lang="en-US" sz="1050" dirty="0">
                <a:solidFill>
                  <a:srgbClr val="272525"/>
                </a:solidFill>
                <a:highlight>
                  <a:srgbClr val="DDEAEE"/>
                </a:highlight>
                <a:latin typeface="Consolas" pitchFamily="34" charset="0"/>
                <a:ea typeface="Consolas" pitchFamily="34" charset="-122"/>
                <a:cs typeface="Consolas" pitchFamily="34" charset="-120"/>
              </a:rPr>
              <a:t>ElementoHTML</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a:t>
            </a:r>
            <a:endParaRPr lang="en-US" sz="1050" dirty="0"/>
          </a:p>
        </p:txBody>
      </p:sp>
      <p:sp>
        <p:nvSpPr>
          <p:cNvPr id="9" name="Text 6"/>
          <p:cNvSpPr/>
          <p:nvPr/>
        </p:nvSpPr>
        <p:spPr>
          <a:xfrm>
            <a:off x="8469630" y="3487936"/>
            <a:ext cx="5691426" cy="443389"/>
          </a:xfrm>
          <a:prstGeom prst="rect">
            <a:avLst/>
          </a:prstGeom>
          <a:noFill/>
          <a:ln/>
        </p:spPr>
        <p:txBody>
          <a:bodyPr wrap="square" lIns="0" tIns="0" rIns="0" bIns="0" rtlCol="0" anchor="t"/>
          <a:lstStyle/>
          <a:p>
            <a:pPr algn="l" marL="342900" indent="-342900">
              <a:lnSpc>
                <a:spcPts val="1700"/>
              </a:lnSpc>
              <a:buSzPct val="100000"/>
              <a:buChar char="•"/>
            </a:pPr>
            <a:r>
              <a:rPr lang="en-US" sz="1050" dirty="0">
                <a:solidFill>
                  <a:srgbClr val="272525"/>
                </a:solidFill>
                <a:latin typeface="Inter" pitchFamily="34" charset="0"/>
                <a:ea typeface="Inter" pitchFamily="34" charset="-122"/>
                <a:cs typeface="Inter" pitchFamily="34" charset="-120"/>
              </a:rPr>
              <a:t>Todos implementan su propio método </a:t>
            </a:r>
            <a:pPr algn="l" indent="0" marL="0">
              <a:lnSpc>
                <a:spcPts val="1700"/>
              </a:lnSpc>
              <a:buNone/>
            </a:pPr>
            <a:r>
              <a:rPr lang="en-US" sz="1050" dirty="0">
                <a:solidFill>
                  <a:srgbClr val="272525"/>
                </a:solidFill>
                <a:highlight>
                  <a:srgbClr val="DDEAEE"/>
                </a:highlight>
                <a:latin typeface="Consolas" pitchFamily="34" charset="0"/>
                <a:ea typeface="Consolas" pitchFamily="34" charset="-122"/>
                <a:cs typeface="Consolas" pitchFamily="34" charset="-120"/>
              </a:rPr>
              <a:t>render()</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pero con comportamiento personalizado según su tipo.</a:t>
            </a:r>
            <a:endParaRPr lang="en-US" sz="1050" dirty="0"/>
          </a:p>
        </p:txBody>
      </p:sp>
      <p:sp>
        <p:nvSpPr>
          <p:cNvPr id="10" name="Text 7"/>
          <p:cNvSpPr/>
          <p:nvPr/>
        </p:nvSpPr>
        <p:spPr>
          <a:xfrm>
            <a:off x="476845" y="7636431"/>
            <a:ext cx="13676709" cy="217884"/>
          </a:xfrm>
          <a:prstGeom prst="rect">
            <a:avLst/>
          </a:prstGeom>
          <a:noFill/>
          <a:ln/>
        </p:spPr>
        <p:txBody>
          <a:bodyPr wrap="none" lIns="0" tIns="0" rIns="0" bIns="0" rtlCol="0" anchor="t"/>
          <a:lstStyle/>
          <a:p>
            <a:pPr algn="l" indent="0" marL="0">
              <a:lnSpc>
                <a:spcPts val="1700"/>
              </a:lnSpc>
              <a:buNone/>
            </a:pPr>
            <a:endParaRPr lang="en-US" sz="10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36138" y="508754"/>
            <a:ext cx="8954214" cy="478750"/>
          </a:xfrm>
          <a:prstGeom prst="rect">
            <a:avLst/>
          </a:prstGeom>
          <a:noFill/>
          <a:ln/>
        </p:spPr>
        <p:txBody>
          <a:bodyPr wrap="none" lIns="0" tIns="0" rIns="0" bIns="0" rtlCol="0" anchor="t"/>
          <a:lstStyle/>
          <a:p>
            <a:pPr algn="l" indent="0" marL="0">
              <a:lnSpc>
                <a:spcPts val="3750"/>
              </a:lnSpc>
              <a:buNone/>
            </a:pPr>
            <a:r>
              <a:rPr lang="en-US" sz="3000" b="1" dirty="0">
                <a:solidFill>
                  <a:srgbClr val="000000"/>
                </a:solidFill>
                <a:latin typeface="Inter Bold" pitchFamily="34" charset="0"/>
                <a:ea typeface="Inter Bold" pitchFamily="34" charset="-122"/>
                <a:cs typeface="Inter Bold" pitchFamily="34" charset="-120"/>
              </a:rPr>
              <a:t>Veredicto: JavaScript SÍ es Orientado a Objetos.</a:t>
            </a:r>
            <a:endParaRPr lang="en-US" sz="3000" dirty="0"/>
          </a:p>
        </p:txBody>
      </p:sp>
      <p:sp>
        <p:nvSpPr>
          <p:cNvPr id="3" name="Shape 1"/>
          <p:cNvSpPr/>
          <p:nvPr/>
        </p:nvSpPr>
        <p:spPr>
          <a:xfrm>
            <a:off x="536138" y="1293852"/>
            <a:ext cx="13558123" cy="2572226"/>
          </a:xfrm>
          <a:prstGeom prst="roundRect">
            <a:avLst>
              <a:gd name="adj" fmla="val 2501"/>
            </a:avLst>
          </a:prstGeom>
          <a:noFill/>
          <a:ln w="7620">
            <a:solidFill>
              <a:srgbClr val="000000">
                <a:alpha val="8000"/>
              </a:srgbClr>
            </a:solidFill>
            <a:prstDash val="solid"/>
          </a:ln>
        </p:spPr>
      </p:sp>
      <p:sp>
        <p:nvSpPr>
          <p:cNvPr id="4" name="Shape 2"/>
          <p:cNvSpPr/>
          <p:nvPr/>
        </p:nvSpPr>
        <p:spPr>
          <a:xfrm>
            <a:off x="543758" y="1301472"/>
            <a:ext cx="13542883" cy="505301"/>
          </a:xfrm>
          <a:prstGeom prst="rect">
            <a:avLst/>
          </a:prstGeom>
          <a:solidFill>
            <a:srgbClr val="FFFFFF">
              <a:alpha val="4000"/>
            </a:srgbClr>
          </a:solidFill>
          <a:ln/>
        </p:spPr>
      </p:sp>
      <p:sp>
        <p:nvSpPr>
          <p:cNvPr id="5" name="Text 3"/>
          <p:cNvSpPr/>
          <p:nvPr/>
        </p:nvSpPr>
        <p:spPr>
          <a:xfrm>
            <a:off x="697111" y="1401008"/>
            <a:ext cx="3737848" cy="30622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Principio</a:t>
            </a:r>
            <a:endParaRPr lang="en-US" sz="1500" dirty="0"/>
          </a:p>
        </p:txBody>
      </p:sp>
      <p:sp>
        <p:nvSpPr>
          <p:cNvPr id="6" name="Text 4"/>
          <p:cNvSpPr/>
          <p:nvPr/>
        </p:nvSpPr>
        <p:spPr>
          <a:xfrm>
            <a:off x="4748808" y="1401008"/>
            <a:ext cx="3838337" cy="30622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¿JavaScript lo cumple?</a:t>
            </a:r>
            <a:endParaRPr lang="en-US" sz="1500" dirty="0"/>
          </a:p>
        </p:txBody>
      </p:sp>
      <p:sp>
        <p:nvSpPr>
          <p:cNvPr id="7" name="Text 5"/>
          <p:cNvSpPr/>
          <p:nvPr/>
        </p:nvSpPr>
        <p:spPr>
          <a:xfrm>
            <a:off x="8900993" y="1401008"/>
            <a:ext cx="5032534" cy="30622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Mecanismo</a:t>
            </a:r>
            <a:endParaRPr lang="en-US" sz="1500" dirty="0"/>
          </a:p>
        </p:txBody>
      </p:sp>
      <p:sp>
        <p:nvSpPr>
          <p:cNvPr id="8" name="Shape 6"/>
          <p:cNvSpPr/>
          <p:nvPr/>
        </p:nvSpPr>
        <p:spPr>
          <a:xfrm>
            <a:off x="543758" y="1806773"/>
            <a:ext cx="13542883" cy="512921"/>
          </a:xfrm>
          <a:prstGeom prst="rect">
            <a:avLst/>
          </a:prstGeom>
          <a:solidFill>
            <a:srgbClr val="000000">
              <a:alpha val="4000"/>
            </a:srgbClr>
          </a:solidFill>
          <a:ln/>
        </p:spPr>
      </p:sp>
      <p:sp>
        <p:nvSpPr>
          <p:cNvPr id="9" name="Text 7"/>
          <p:cNvSpPr/>
          <p:nvPr/>
        </p:nvSpPr>
        <p:spPr>
          <a:xfrm>
            <a:off x="697111" y="1906310"/>
            <a:ext cx="3737848" cy="306229"/>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Encapsulación</a:t>
            </a:r>
            <a:endParaRPr lang="en-US" sz="1500" dirty="0"/>
          </a:p>
        </p:txBody>
      </p:sp>
      <p:sp>
        <p:nvSpPr>
          <p:cNvPr id="10" name="Text 8"/>
          <p:cNvSpPr/>
          <p:nvPr/>
        </p:nvSpPr>
        <p:spPr>
          <a:xfrm>
            <a:off x="4748808" y="1906310"/>
            <a:ext cx="3838337" cy="31384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 </a:t>
            </a:r>
            <a:pPr algn="l" indent="0" marL="0">
              <a:lnSpc>
                <a:spcPts val="2400"/>
              </a:lnSpc>
              <a:buNone/>
            </a:pPr>
            <a:r>
              <a:rPr lang="en-US" sz="1500" dirty="0">
                <a:solidFill>
                  <a:srgbClr val="000000"/>
                </a:solidFill>
                <a:latin typeface="Inter" pitchFamily="34" charset="0"/>
                <a:ea typeface="Inter" pitchFamily="34" charset="-122"/>
                <a:cs typeface="Inter" pitchFamily="34" charset="-120"/>
              </a:rPr>
              <a:t>✅</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SÍ</a:t>
            </a:r>
            <a:endParaRPr lang="en-US" sz="1500" dirty="0"/>
          </a:p>
        </p:txBody>
      </p:sp>
      <p:sp>
        <p:nvSpPr>
          <p:cNvPr id="11" name="Text 9"/>
          <p:cNvSpPr/>
          <p:nvPr/>
        </p:nvSpPr>
        <p:spPr>
          <a:xfrm>
            <a:off x="8900993" y="1906310"/>
            <a:ext cx="5032534" cy="30622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Objetos literales, funciones constructoras</a:t>
            </a:r>
            <a:endParaRPr lang="en-US" sz="1500" dirty="0"/>
          </a:p>
        </p:txBody>
      </p:sp>
      <p:sp>
        <p:nvSpPr>
          <p:cNvPr id="12" name="Shape 10"/>
          <p:cNvSpPr/>
          <p:nvPr/>
        </p:nvSpPr>
        <p:spPr>
          <a:xfrm>
            <a:off x="543758" y="2319695"/>
            <a:ext cx="13542883" cy="512921"/>
          </a:xfrm>
          <a:prstGeom prst="rect">
            <a:avLst/>
          </a:prstGeom>
          <a:solidFill>
            <a:srgbClr val="FFFFFF">
              <a:alpha val="4000"/>
            </a:srgbClr>
          </a:solidFill>
          <a:ln/>
        </p:spPr>
      </p:sp>
      <p:sp>
        <p:nvSpPr>
          <p:cNvPr id="13" name="Text 11"/>
          <p:cNvSpPr/>
          <p:nvPr/>
        </p:nvSpPr>
        <p:spPr>
          <a:xfrm>
            <a:off x="697111" y="2419231"/>
            <a:ext cx="3737848" cy="306229"/>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Abstracción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a:t>
            </a:r>
            <a:endParaRPr lang="en-US" sz="1500" dirty="0"/>
          </a:p>
        </p:txBody>
      </p:sp>
      <p:sp>
        <p:nvSpPr>
          <p:cNvPr id="14" name="Text 12"/>
          <p:cNvSpPr/>
          <p:nvPr/>
        </p:nvSpPr>
        <p:spPr>
          <a:xfrm>
            <a:off x="4748808" y="2419231"/>
            <a:ext cx="3838337" cy="313849"/>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 </a:t>
            </a:r>
            <a:pPr algn="l" indent="0" marL="0">
              <a:lnSpc>
                <a:spcPts val="2400"/>
              </a:lnSpc>
              <a:buNone/>
            </a:pPr>
            <a:r>
              <a:rPr lang="en-US" sz="1500" dirty="0">
                <a:solidFill>
                  <a:srgbClr val="000000"/>
                </a:solidFill>
                <a:latin typeface="Inter" pitchFamily="34" charset="0"/>
                <a:ea typeface="Inter" pitchFamily="34" charset="-122"/>
                <a:cs typeface="Inter" pitchFamily="34" charset="-120"/>
              </a:rPr>
              <a:t>✅</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SÍ</a:t>
            </a:r>
            <a:endParaRPr lang="en-US" sz="1500" dirty="0"/>
          </a:p>
        </p:txBody>
      </p:sp>
      <p:sp>
        <p:nvSpPr>
          <p:cNvPr id="15" name="Text 13"/>
          <p:cNvSpPr/>
          <p:nvPr/>
        </p:nvSpPr>
        <p:spPr>
          <a:xfrm>
            <a:off x="8900993" y="2419231"/>
            <a:ext cx="5032534" cy="30622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Closures, módulos, propiedades privadas</a:t>
            </a:r>
            <a:endParaRPr lang="en-US" sz="1500" dirty="0"/>
          </a:p>
        </p:txBody>
      </p:sp>
      <p:sp>
        <p:nvSpPr>
          <p:cNvPr id="16" name="Shape 14"/>
          <p:cNvSpPr/>
          <p:nvPr/>
        </p:nvSpPr>
        <p:spPr>
          <a:xfrm>
            <a:off x="543758" y="2832616"/>
            <a:ext cx="13542883" cy="512921"/>
          </a:xfrm>
          <a:prstGeom prst="rect">
            <a:avLst/>
          </a:prstGeom>
          <a:solidFill>
            <a:srgbClr val="000000">
              <a:alpha val="4000"/>
            </a:srgbClr>
          </a:solidFill>
          <a:ln/>
        </p:spPr>
      </p:sp>
      <p:sp>
        <p:nvSpPr>
          <p:cNvPr id="17" name="Text 15"/>
          <p:cNvSpPr/>
          <p:nvPr/>
        </p:nvSpPr>
        <p:spPr>
          <a:xfrm>
            <a:off x="697111" y="2932152"/>
            <a:ext cx="3737848" cy="306229"/>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Herencia</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a:t>
            </a:r>
            <a:endParaRPr lang="en-US" sz="1500" dirty="0"/>
          </a:p>
        </p:txBody>
      </p:sp>
      <p:sp>
        <p:nvSpPr>
          <p:cNvPr id="18" name="Text 16"/>
          <p:cNvSpPr/>
          <p:nvPr/>
        </p:nvSpPr>
        <p:spPr>
          <a:xfrm>
            <a:off x="4748808" y="2932152"/>
            <a:ext cx="3838337" cy="313849"/>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 </a:t>
            </a:r>
            <a:pPr algn="l" indent="0" marL="0">
              <a:lnSpc>
                <a:spcPts val="2400"/>
              </a:lnSpc>
              <a:buNone/>
            </a:pPr>
            <a:r>
              <a:rPr lang="en-US" sz="1500" dirty="0">
                <a:solidFill>
                  <a:srgbClr val="000000"/>
                </a:solidFill>
                <a:latin typeface="Inter" pitchFamily="34" charset="0"/>
                <a:ea typeface="Inter" pitchFamily="34" charset="-122"/>
                <a:cs typeface="Inter" pitchFamily="34" charset="-120"/>
              </a:rPr>
              <a:t>✅</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SÍ</a:t>
            </a:r>
            <a:endParaRPr lang="en-US" sz="1500" dirty="0"/>
          </a:p>
        </p:txBody>
      </p:sp>
      <p:sp>
        <p:nvSpPr>
          <p:cNvPr id="19" name="Text 17"/>
          <p:cNvSpPr/>
          <p:nvPr/>
        </p:nvSpPr>
        <p:spPr>
          <a:xfrm>
            <a:off x="8900993" y="2932152"/>
            <a:ext cx="5032534" cy="30622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Cadena de prototipos, Object.create()</a:t>
            </a:r>
            <a:endParaRPr lang="en-US" sz="1500" dirty="0"/>
          </a:p>
        </p:txBody>
      </p:sp>
      <p:sp>
        <p:nvSpPr>
          <p:cNvPr id="20" name="Shape 18"/>
          <p:cNvSpPr/>
          <p:nvPr/>
        </p:nvSpPr>
        <p:spPr>
          <a:xfrm>
            <a:off x="543758" y="3345537"/>
            <a:ext cx="13542883" cy="512921"/>
          </a:xfrm>
          <a:prstGeom prst="rect">
            <a:avLst/>
          </a:prstGeom>
          <a:solidFill>
            <a:srgbClr val="FFFFFF">
              <a:alpha val="4000"/>
            </a:srgbClr>
          </a:solidFill>
          <a:ln/>
        </p:spPr>
      </p:sp>
      <p:sp>
        <p:nvSpPr>
          <p:cNvPr id="21" name="Text 19"/>
          <p:cNvSpPr/>
          <p:nvPr/>
        </p:nvSpPr>
        <p:spPr>
          <a:xfrm>
            <a:off x="697111" y="3445073"/>
            <a:ext cx="3737848" cy="306229"/>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Polimorfismo</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a:t>
            </a:r>
            <a:endParaRPr lang="en-US" sz="1500" dirty="0"/>
          </a:p>
        </p:txBody>
      </p:sp>
      <p:sp>
        <p:nvSpPr>
          <p:cNvPr id="22" name="Text 20"/>
          <p:cNvSpPr/>
          <p:nvPr/>
        </p:nvSpPr>
        <p:spPr>
          <a:xfrm>
            <a:off x="4748808" y="3445073"/>
            <a:ext cx="3838337" cy="313849"/>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 </a:t>
            </a:r>
            <a:pPr algn="l" indent="0" marL="0">
              <a:lnSpc>
                <a:spcPts val="2400"/>
              </a:lnSpc>
              <a:buNone/>
            </a:pPr>
            <a:r>
              <a:rPr lang="en-US" sz="1500" dirty="0">
                <a:solidFill>
                  <a:srgbClr val="000000"/>
                </a:solidFill>
                <a:latin typeface="Inter" pitchFamily="34" charset="0"/>
                <a:ea typeface="Inter" pitchFamily="34" charset="-122"/>
                <a:cs typeface="Inter" pitchFamily="34" charset="-120"/>
              </a:rPr>
              <a:t>✅</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SÍ</a:t>
            </a:r>
            <a:endParaRPr lang="en-US" sz="1500" dirty="0"/>
          </a:p>
        </p:txBody>
      </p:sp>
      <p:sp>
        <p:nvSpPr>
          <p:cNvPr id="23" name="Text 21"/>
          <p:cNvSpPr/>
          <p:nvPr/>
        </p:nvSpPr>
        <p:spPr>
          <a:xfrm>
            <a:off x="8900993" y="3445073"/>
            <a:ext cx="5032534" cy="30622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Duck typing, sobreescritura de métodos</a:t>
            </a:r>
            <a:endParaRPr lang="en-US" sz="1500" dirty="0"/>
          </a:p>
        </p:txBody>
      </p:sp>
      <p:sp>
        <p:nvSpPr>
          <p:cNvPr id="24" name="Text 22"/>
          <p:cNvSpPr/>
          <p:nvPr/>
        </p:nvSpPr>
        <p:spPr>
          <a:xfrm>
            <a:off x="536138" y="4038362"/>
            <a:ext cx="13558123" cy="306229"/>
          </a:xfrm>
          <a:prstGeom prst="rect">
            <a:avLst/>
          </a:prstGeom>
          <a:noFill/>
          <a:ln/>
        </p:spPr>
        <p:txBody>
          <a:bodyPr wrap="non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  Un lenguaje NO necesita clases para ser orientado a objetos.</a:t>
            </a:r>
            <a:endParaRPr lang="en-US" sz="1500" dirty="0"/>
          </a:p>
        </p:txBody>
      </p:sp>
      <p:sp>
        <p:nvSpPr>
          <p:cNvPr id="25" name="Text 23"/>
          <p:cNvSpPr/>
          <p:nvPr/>
        </p:nvSpPr>
        <p:spPr>
          <a:xfrm>
            <a:off x="536138" y="4654748"/>
            <a:ext cx="7288768" cy="306229"/>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Argumentos clave:</a:t>
            </a:r>
            <a:endParaRPr lang="en-US" sz="1500" dirty="0"/>
          </a:p>
        </p:txBody>
      </p:sp>
      <p:sp>
        <p:nvSpPr>
          <p:cNvPr id="26" name="Text 24"/>
          <p:cNvSpPr/>
          <p:nvPr/>
        </p:nvSpPr>
        <p:spPr>
          <a:xfrm>
            <a:off x="536138" y="5098852"/>
            <a:ext cx="7288768" cy="30622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1"/>
            </a:pPr>
            <a:r>
              <a:rPr lang="en-US" sz="1200" b="1" dirty="0">
                <a:solidFill>
                  <a:srgbClr val="272525"/>
                </a:solidFill>
                <a:latin typeface="Inter" pitchFamily="34" charset="0"/>
                <a:ea typeface="Inter" pitchFamily="34" charset="-122"/>
                <a:cs typeface="Inter" pitchFamily="34" charset="-120"/>
              </a:rPr>
              <a:t>JavaScript cumple con los 4 pilares fundamentales</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de la POO</a:t>
            </a:r>
            <a:endParaRPr lang="en-US" sz="1200" dirty="0"/>
          </a:p>
        </p:txBody>
      </p:sp>
      <p:sp>
        <p:nvSpPr>
          <p:cNvPr id="27" name="Text 25"/>
          <p:cNvSpPr/>
          <p:nvPr/>
        </p:nvSpPr>
        <p:spPr>
          <a:xfrm>
            <a:off x="536138" y="5458658"/>
            <a:ext cx="7288768" cy="30622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2"/>
            </a:pPr>
            <a:r>
              <a:rPr lang="en-US" sz="1200" b="1" dirty="0">
                <a:solidFill>
                  <a:srgbClr val="272525"/>
                </a:solidFill>
                <a:latin typeface="Inter" pitchFamily="34" charset="0"/>
                <a:ea typeface="Inter" pitchFamily="34" charset="-122"/>
                <a:cs typeface="Inter" pitchFamily="34" charset="-120"/>
              </a:rPr>
              <a:t>Las clases son solo UNA forma</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de implementar POO, no la única</a:t>
            </a:r>
            <a:endParaRPr lang="en-US" sz="1200" dirty="0"/>
          </a:p>
        </p:txBody>
      </p:sp>
      <p:sp>
        <p:nvSpPr>
          <p:cNvPr id="28" name="Text 26"/>
          <p:cNvSpPr/>
          <p:nvPr/>
        </p:nvSpPr>
        <p:spPr>
          <a:xfrm>
            <a:off x="536138" y="5818465"/>
            <a:ext cx="7288768" cy="30622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3"/>
            </a:pPr>
            <a:r>
              <a:rPr lang="en-US" sz="1200" b="1" dirty="0">
                <a:solidFill>
                  <a:srgbClr val="272525"/>
                </a:solidFill>
                <a:latin typeface="Inter" pitchFamily="34" charset="0"/>
                <a:ea typeface="Inter" pitchFamily="34" charset="-122"/>
                <a:cs typeface="Inter" pitchFamily="34" charset="-120"/>
              </a:rPr>
              <a:t>La herencia prototípica es más flexible</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que la herencia basada en clases</a:t>
            </a:r>
            <a:endParaRPr lang="en-US" sz="1200" dirty="0"/>
          </a:p>
        </p:txBody>
      </p:sp>
      <p:sp>
        <p:nvSpPr>
          <p:cNvPr id="29" name="Text 27"/>
          <p:cNvSpPr/>
          <p:nvPr/>
        </p:nvSpPr>
        <p:spPr>
          <a:xfrm>
            <a:off x="536138" y="6178272"/>
            <a:ext cx="7288768" cy="306229"/>
          </a:xfrm>
          <a:prstGeom prst="rect">
            <a:avLst/>
          </a:prstGeom>
          <a:noFill/>
          <a:ln/>
        </p:spPr>
        <p:txBody>
          <a:bodyPr wrap="none" lIns="0" tIns="0" rIns="0" bIns="0" rtlCol="0" anchor="t"/>
          <a:lstStyle/>
          <a:p>
            <a:pPr algn="l" marL="342900" indent="-342900">
              <a:lnSpc>
                <a:spcPts val="1900"/>
              </a:lnSpc>
              <a:buSzPct val="100000"/>
              <a:buFont typeface="+mj-lt"/>
              <a:buAutoNum type="arabicPeriod" startAt="4"/>
            </a:pPr>
            <a:r>
              <a:rPr lang="en-US" sz="1200" b="1" dirty="0">
                <a:solidFill>
                  <a:srgbClr val="272525"/>
                </a:solidFill>
                <a:latin typeface="Inter" pitchFamily="34" charset="0"/>
                <a:ea typeface="Inter" pitchFamily="34" charset="-122"/>
                <a:cs typeface="Inter" pitchFamily="34" charset="-120"/>
              </a:rPr>
              <a:t>Muchos lenguajes OOP no usan clases:</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Self, Io, Lua, etc.</a:t>
            </a:r>
            <a:endParaRPr lang="en-US" sz="1200" dirty="0"/>
          </a:p>
        </p:txBody>
      </p:sp>
      <p:sp>
        <p:nvSpPr>
          <p:cNvPr id="30" name="Text 28"/>
          <p:cNvSpPr/>
          <p:nvPr/>
        </p:nvSpPr>
        <p:spPr>
          <a:xfrm>
            <a:off x="8206145" y="4654748"/>
            <a:ext cx="5895618" cy="306229"/>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JavaScript es OOP porque:</a:t>
            </a:r>
            <a:endParaRPr lang="en-US" sz="1500" dirty="0"/>
          </a:p>
        </p:txBody>
      </p:sp>
      <p:sp>
        <p:nvSpPr>
          <p:cNvPr id="31" name="Text 29"/>
          <p:cNvSpPr/>
          <p:nvPr/>
        </p:nvSpPr>
        <p:spPr>
          <a:xfrm>
            <a:off x="8206145" y="5098852"/>
            <a:ext cx="5895618" cy="31384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Inter" pitchFamily="34" charset="0"/>
                <a:ea typeface="Inter" pitchFamily="34" charset="-122"/>
                <a:cs typeface="Inter" pitchFamily="34" charset="-120"/>
              </a:rPr>
              <a:t>✅</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Todo es un objeto (excepto primitivos)</a:t>
            </a:r>
            <a:endParaRPr lang="en-US" sz="1200" dirty="0"/>
          </a:p>
        </p:txBody>
      </p:sp>
      <p:sp>
        <p:nvSpPr>
          <p:cNvPr id="32" name="Text 30"/>
          <p:cNvSpPr/>
          <p:nvPr/>
        </p:nvSpPr>
        <p:spPr>
          <a:xfrm>
            <a:off x="8206145" y="5466278"/>
            <a:ext cx="5895618" cy="31384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Inter" pitchFamily="34" charset="0"/>
                <a:ea typeface="Inter" pitchFamily="34" charset="-122"/>
                <a:cs typeface="Inter" pitchFamily="34" charset="-120"/>
              </a:rPr>
              <a:t>✅</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Los objetos encapsulan datos y comportamiento</a:t>
            </a:r>
            <a:endParaRPr lang="en-US" sz="1200" dirty="0"/>
          </a:p>
        </p:txBody>
      </p:sp>
      <p:sp>
        <p:nvSpPr>
          <p:cNvPr id="33" name="Text 31"/>
          <p:cNvSpPr/>
          <p:nvPr/>
        </p:nvSpPr>
        <p:spPr>
          <a:xfrm>
            <a:off x="8206145" y="5833705"/>
            <a:ext cx="5895618" cy="31384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Inter" pitchFamily="34" charset="0"/>
                <a:ea typeface="Inter" pitchFamily="34" charset="-122"/>
                <a:cs typeface="Inter" pitchFamily="34" charset="-120"/>
              </a:rPr>
              <a:t>✅</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Soporta herencia (via prototipos)</a:t>
            </a:r>
            <a:endParaRPr lang="en-US" sz="1200" dirty="0"/>
          </a:p>
        </p:txBody>
      </p:sp>
      <p:sp>
        <p:nvSpPr>
          <p:cNvPr id="34" name="Text 32"/>
          <p:cNvSpPr/>
          <p:nvPr/>
        </p:nvSpPr>
        <p:spPr>
          <a:xfrm>
            <a:off x="8206145" y="6201132"/>
            <a:ext cx="5895618" cy="31384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Inter" pitchFamily="34" charset="0"/>
                <a:ea typeface="Inter" pitchFamily="34" charset="-122"/>
                <a:cs typeface="Inter" pitchFamily="34" charset="-120"/>
              </a:rPr>
              <a:t>✅</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Permite polimorfismo</a:t>
            </a:r>
            <a:endParaRPr lang="en-US" sz="1200" dirty="0"/>
          </a:p>
        </p:txBody>
      </p:sp>
      <p:sp>
        <p:nvSpPr>
          <p:cNvPr id="35" name="Text 33"/>
          <p:cNvSpPr/>
          <p:nvPr/>
        </p:nvSpPr>
        <p:spPr>
          <a:xfrm>
            <a:off x="8206145" y="6568559"/>
            <a:ext cx="5895618" cy="31384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Inter" pitchFamily="34" charset="0"/>
                <a:ea typeface="Inter" pitchFamily="34" charset="-122"/>
                <a:cs typeface="Inter" pitchFamily="34" charset="-120"/>
              </a:rPr>
              <a:t>✅</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Facilita abstracción y modularidad</a:t>
            </a:r>
            <a:endParaRPr lang="en-US" sz="1200" dirty="0"/>
          </a:p>
        </p:txBody>
      </p:sp>
      <p:sp>
        <p:nvSpPr>
          <p:cNvPr id="36" name="Text 34"/>
          <p:cNvSpPr/>
          <p:nvPr/>
        </p:nvSpPr>
        <p:spPr>
          <a:xfrm>
            <a:off x="536138" y="7108269"/>
            <a:ext cx="13558123" cy="612458"/>
          </a:xfrm>
          <a:prstGeom prst="rect">
            <a:avLst/>
          </a:prstGeom>
          <a:noFill/>
          <a:ln/>
        </p:spPr>
        <p:txBody>
          <a:bodyPr wrap="squar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Conclusión final:</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Las </a:t>
            </a:r>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clases son azúcar sintáctico</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no un requisito para la POO. JavaScript demuestra que se puede ser completamente orientado a objetos usando </a:t>
            </a:r>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prototipos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a:t>
            </a:r>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closures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y </a:t>
            </a:r>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objetos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como mecanismos fundamentales.</a:t>
            </a:r>
            <a:endParaRPr lang="en-US" sz="15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793790" y="3760351"/>
            <a:ext cx="905375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                                Gracias por ver ;)</a:t>
            </a:r>
            <a:endParaRPr lang="en-US" sz="4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33293" y="498396"/>
            <a:ext cx="5301734" cy="452438"/>
          </a:xfrm>
          <a:prstGeom prst="rect">
            <a:avLst/>
          </a:prstGeom>
          <a:noFill/>
          <a:ln/>
        </p:spPr>
        <p:txBody>
          <a:bodyPr wrap="none" lIns="0" tIns="0" rIns="0" bIns="0" rtlCol="0" anchor="t"/>
          <a:lstStyle/>
          <a:p>
            <a:pPr algn="l" indent="0" marL="0">
              <a:lnSpc>
                <a:spcPts val="3550"/>
              </a:lnSpc>
              <a:buNone/>
            </a:pPr>
            <a:r>
              <a:rPr lang="en-US" sz="2800" b="1" dirty="0">
                <a:solidFill>
                  <a:srgbClr val="000000"/>
                </a:solidFill>
                <a:latin typeface="Inter Bold" pitchFamily="34" charset="0"/>
                <a:ea typeface="Inter Bold" pitchFamily="34" charset="-122"/>
                <a:cs typeface="Inter Bold" pitchFamily="34" charset="-120"/>
              </a:rPr>
              <a:t>Herencia con Object.create()"</a:t>
            </a:r>
            <a:endParaRPr lang="en-US" sz="2800" dirty="0"/>
          </a:p>
        </p:txBody>
      </p:sp>
      <p:sp>
        <p:nvSpPr>
          <p:cNvPr id="3" name="Text 1"/>
          <p:cNvSpPr/>
          <p:nvPr/>
        </p:nvSpPr>
        <p:spPr>
          <a:xfrm>
            <a:off x="633293" y="1217533"/>
            <a:ext cx="7013377" cy="731520"/>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272525"/>
                </a:solidFill>
                <a:highlight>
                  <a:srgbClr val="DDEAEE"/>
                </a:highlight>
                <a:latin typeface="Consolas" pitchFamily="34" charset="0"/>
                <a:ea typeface="Consolas" pitchFamily="34" charset="-122"/>
                <a:cs typeface="Consolas" pitchFamily="34" charset="-120"/>
              </a:rPr>
              <a:t>Object.create()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permite crear un objeto con un prototipo específico</a:t>
            </a:r>
            <a:endParaRPr lang="en-US" sz="1400" dirty="0"/>
          </a:p>
        </p:txBody>
      </p:sp>
      <p:sp>
        <p:nvSpPr>
          <p:cNvPr id="4" name="Text 2"/>
          <p:cNvSpPr/>
          <p:nvPr/>
        </p:nvSpPr>
        <p:spPr>
          <a:xfrm>
            <a:off x="633293" y="2012275"/>
            <a:ext cx="7013377" cy="3619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Es más explícito que las funciones constructoras</a:t>
            </a:r>
            <a:endParaRPr lang="en-US" sz="1400" dirty="0"/>
          </a:p>
        </p:txBody>
      </p:sp>
      <p:pic>
        <p:nvPicPr>
          <p:cNvPr id="5" name="Image 0" descr="preencoded.png">    </p:cNvPr>
          <p:cNvPicPr>
            <a:picLocks noChangeAspect="1"/>
          </p:cNvPicPr>
          <p:nvPr/>
        </p:nvPicPr>
        <p:blipFill>
          <a:blip r:embed="rId1"/>
          <a:stretch>
            <a:fillRect/>
          </a:stretch>
        </p:blipFill>
        <p:spPr>
          <a:xfrm>
            <a:off x="633293" y="2577703"/>
            <a:ext cx="4986695" cy="4456867"/>
          </a:xfrm>
          <a:prstGeom prst="rect">
            <a:avLst/>
          </a:prstGeom>
        </p:spPr>
      </p:pic>
      <p:pic>
        <p:nvPicPr>
          <p:cNvPr id="6" name="Image 1" descr="preencoded.png">    </p:cNvPr>
          <p:cNvPicPr>
            <a:picLocks noChangeAspect="1"/>
          </p:cNvPicPr>
          <p:nvPr/>
        </p:nvPicPr>
        <p:blipFill>
          <a:blip r:embed="rId2"/>
          <a:stretch>
            <a:fillRect/>
          </a:stretch>
        </p:blipFill>
        <p:spPr>
          <a:xfrm>
            <a:off x="8095774" y="1357789"/>
            <a:ext cx="5197793" cy="3336846"/>
          </a:xfrm>
          <a:prstGeom prst="rect">
            <a:avLst/>
          </a:prstGeom>
        </p:spPr>
      </p:pic>
      <p:sp>
        <p:nvSpPr>
          <p:cNvPr id="7" name="Text 3"/>
          <p:cNvSpPr/>
          <p:nvPr/>
        </p:nvSpPr>
        <p:spPr>
          <a:xfrm>
            <a:off x="8095774" y="4898112"/>
            <a:ext cx="5908953" cy="289560"/>
          </a:xfrm>
          <a:prstGeom prst="rect">
            <a:avLst/>
          </a:prstGeom>
          <a:noFill/>
          <a:ln/>
        </p:spPr>
        <p:txBody>
          <a:bodyPr wrap="none" lIns="0" tIns="0" rIns="0" bIns="0" rtlCol="0" anchor="t"/>
          <a:lstStyle/>
          <a:p>
            <a:pPr algn="l" indent="0" marL="0">
              <a:lnSpc>
                <a:spcPts val="2250"/>
              </a:lnSpc>
              <a:buNone/>
            </a:pPr>
            <a:endParaRPr lang="en-US" sz="1400" dirty="0"/>
          </a:p>
        </p:txBody>
      </p:sp>
      <p:sp>
        <p:nvSpPr>
          <p:cNvPr id="8" name="Text 4"/>
          <p:cNvSpPr/>
          <p:nvPr/>
        </p:nvSpPr>
        <p:spPr>
          <a:xfrm>
            <a:off x="8095774" y="5350431"/>
            <a:ext cx="5908953" cy="3619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Ofrece mayor control sobre la herencia</a:t>
            </a:r>
            <a:endParaRPr lang="en-US" sz="1400" dirty="0"/>
          </a:p>
        </p:txBody>
      </p:sp>
      <p:sp>
        <p:nvSpPr>
          <p:cNvPr id="9" name="Text 5"/>
          <p:cNvSpPr/>
          <p:nvPr/>
        </p:nvSpPr>
        <p:spPr>
          <a:xfrm>
            <a:off x="8095774" y="5775603"/>
            <a:ext cx="5908953" cy="723900"/>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272525"/>
                </a:solidFill>
                <a:latin typeface="Inter" pitchFamily="34" charset="0"/>
                <a:ea typeface="Inter" pitchFamily="34" charset="-122"/>
                <a:cs typeface="Inter" pitchFamily="34" charset="-120"/>
              </a:rPr>
              <a:t>Permite crear objetos sin ejecutar código de inicialización</a:t>
            </a:r>
            <a:endParaRPr lang="en-US" sz="1400" dirty="0"/>
          </a:p>
        </p:txBody>
      </p:sp>
      <p:sp>
        <p:nvSpPr>
          <p:cNvPr id="10" name="Text 6"/>
          <p:cNvSpPr/>
          <p:nvPr/>
        </p:nvSpPr>
        <p:spPr>
          <a:xfrm>
            <a:off x="633293" y="7441525"/>
            <a:ext cx="13363813" cy="289560"/>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3891" y="639961"/>
            <a:ext cx="6471047" cy="467082"/>
          </a:xfrm>
          <a:prstGeom prst="rect">
            <a:avLst/>
          </a:prstGeom>
          <a:noFill/>
          <a:ln/>
        </p:spPr>
        <p:txBody>
          <a:bodyPr wrap="none" lIns="0" tIns="0" rIns="0" bIns="0" rtlCol="0" anchor="t"/>
          <a:lstStyle/>
          <a:p>
            <a:pPr algn="l" indent="0" marL="0">
              <a:lnSpc>
                <a:spcPts val="3650"/>
              </a:lnSpc>
              <a:buNone/>
            </a:pPr>
            <a:r>
              <a:rPr lang="en-US" sz="2900" b="1" dirty="0">
                <a:solidFill>
                  <a:srgbClr val="000000"/>
                </a:solidFill>
                <a:latin typeface="Inter Bold" pitchFamily="34" charset="0"/>
                <a:ea typeface="Inter Bold" pitchFamily="34" charset="-122"/>
                <a:cs typeface="Inter Bold" pitchFamily="34" charset="-120"/>
              </a:rPr>
              <a:t>La Cadena de Prototipos en Acción.</a:t>
            </a:r>
            <a:endParaRPr lang="en-US" sz="2900" dirty="0"/>
          </a:p>
        </p:txBody>
      </p:sp>
      <p:pic>
        <p:nvPicPr>
          <p:cNvPr id="3" name="Image 0" descr="preencoded.png">    </p:cNvPr>
          <p:cNvPicPr>
            <a:picLocks noChangeAspect="1"/>
          </p:cNvPicPr>
          <p:nvPr/>
        </p:nvPicPr>
        <p:blipFill>
          <a:blip r:embed="rId1"/>
          <a:stretch>
            <a:fillRect/>
          </a:stretch>
        </p:blipFill>
        <p:spPr>
          <a:xfrm>
            <a:off x="653891" y="1527334"/>
            <a:ext cx="7983022" cy="5343049"/>
          </a:xfrm>
          <a:prstGeom prst="rect">
            <a:avLst/>
          </a:prstGeom>
        </p:spPr>
      </p:pic>
      <p:sp>
        <p:nvSpPr>
          <p:cNvPr id="4" name="Text 1"/>
          <p:cNvSpPr/>
          <p:nvPr/>
        </p:nvSpPr>
        <p:spPr>
          <a:xfrm>
            <a:off x="11133058" y="1382554"/>
            <a:ext cx="2850952" cy="1121212"/>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Cada objeto tiene una referencia interna a su prototipo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__proto__</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a:t>
            </a:r>
            <a:endParaRPr lang="en-US" sz="1450" dirty="0"/>
          </a:p>
        </p:txBody>
      </p:sp>
      <p:sp>
        <p:nvSpPr>
          <p:cNvPr id="5" name="Text 2"/>
          <p:cNvSpPr/>
          <p:nvPr/>
        </p:nvSpPr>
        <p:spPr>
          <a:xfrm>
            <a:off x="11133058" y="2569131"/>
            <a:ext cx="2850952" cy="224242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JavaScript busca propiedades siguiendo esta cadena hasta encontrarla o llegar a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null</a:t>
            </a:r>
            <a:endParaRPr lang="en-US" sz="1450" dirty="0"/>
          </a:p>
        </p:txBody>
      </p:sp>
      <p:sp>
        <p:nvSpPr>
          <p:cNvPr id="6" name="Text 3"/>
          <p:cNvSpPr/>
          <p:nvPr/>
        </p:nvSpPr>
        <p:spPr>
          <a:xfrm>
            <a:off x="11133058" y="4876919"/>
            <a:ext cx="2850952" cy="1494949"/>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Entender esta cadena es crucial para el debugging y la herencia</a:t>
            </a:r>
            <a:endParaRPr lang="en-US" sz="1450" dirty="0"/>
          </a:p>
        </p:txBody>
      </p:sp>
      <p:sp>
        <p:nvSpPr>
          <p:cNvPr id="7" name="Text 4"/>
          <p:cNvSpPr/>
          <p:nvPr/>
        </p:nvSpPr>
        <p:spPr>
          <a:xfrm>
            <a:off x="653891" y="7290673"/>
            <a:ext cx="13322618" cy="298847"/>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72772"/>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Adiciones al lenguaje JavaScript después de ECMAScript 6.</a:t>
            </a:r>
            <a:endParaRPr lang="en-US" sz="4450" dirty="0"/>
          </a:p>
        </p:txBody>
      </p:sp>
      <p:sp>
        <p:nvSpPr>
          <p:cNvPr id="4" name="Text 1"/>
          <p:cNvSpPr/>
          <p:nvPr/>
        </p:nvSpPr>
        <p:spPr>
          <a:xfrm>
            <a:off x="793790" y="4639270"/>
            <a:ext cx="5670590"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
</a:t>
            </a:r>
            <a:endParaRPr lang="en-US" sz="4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7463" y="626983"/>
            <a:ext cx="4696301" cy="594598"/>
          </a:xfrm>
          <a:prstGeom prst="rect">
            <a:avLst/>
          </a:prstGeom>
          <a:noFill/>
          <a:ln/>
        </p:spPr>
        <p:txBody>
          <a:bodyPr wrap="none" lIns="0" tIns="0" rIns="0" bIns="0" rtlCol="0" anchor="t"/>
          <a:lstStyle/>
          <a:p>
            <a:pPr algn="l" indent="0" marL="0">
              <a:lnSpc>
                <a:spcPts val="4600"/>
              </a:lnSpc>
              <a:buNone/>
            </a:pPr>
            <a:r>
              <a:rPr lang="en-US" sz="3650" b="1" dirty="0">
                <a:solidFill>
                  <a:srgbClr val="000000"/>
                </a:solidFill>
                <a:latin typeface="Inter Bold" pitchFamily="34" charset="0"/>
                <a:ea typeface="Inter Bold" pitchFamily="34" charset="-122"/>
                <a:cs typeface="Inter Bold" pitchFamily="34" charset="-120"/>
              </a:rPr>
              <a:t>La palabra clave </a:t>
            </a:r>
            <a:pPr algn="l" indent="0" marL="0">
              <a:lnSpc>
                <a:spcPts val="4600"/>
              </a:lnSpc>
              <a:buNone/>
            </a:pPr>
            <a:r>
              <a:rPr lang="en-US" sz="3650" b="1"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4600"/>
              </a:lnSpc>
              <a:buNone/>
            </a:pPr>
            <a:r>
              <a:rPr lang="en-US" sz="3650" b="1" dirty="0">
                <a:solidFill>
                  <a:srgbClr val="000000"/>
                </a:solidFill>
                <a:latin typeface="Inter Bold" pitchFamily="34" charset="0"/>
                <a:ea typeface="Inter Bold" pitchFamily="34" charset="-122"/>
                <a:cs typeface="Inter Bold" pitchFamily="34" charset="-120"/>
              </a:rPr>
              <a:t>.</a:t>
            </a:r>
            <a:endParaRPr lang="en-US" sz="3650" dirty="0"/>
          </a:p>
        </p:txBody>
      </p:sp>
      <p:pic>
        <p:nvPicPr>
          <p:cNvPr id="3" name="Image 0" descr="preencoded.png">    </p:cNvPr>
          <p:cNvPicPr>
            <a:picLocks noChangeAspect="1"/>
          </p:cNvPicPr>
          <p:nvPr/>
        </p:nvPicPr>
        <p:blipFill>
          <a:blip r:embed="rId1"/>
          <a:stretch>
            <a:fillRect/>
          </a:stretch>
        </p:blipFill>
        <p:spPr>
          <a:xfrm>
            <a:off x="657463" y="1714500"/>
            <a:ext cx="6428661" cy="4061579"/>
          </a:xfrm>
          <a:prstGeom prst="rect">
            <a:avLst/>
          </a:prstGeom>
        </p:spPr>
      </p:pic>
      <p:sp>
        <p:nvSpPr>
          <p:cNvPr id="4" name="Text 1"/>
          <p:cNvSpPr/>
          <p:nvPr/>
        </p:nvSpPr>
        <p:spPr>
          <a:xfrm>
            <a:off x="7551896" y="1569006"/>
            <a:ext cx="6428661" cy="1126927"/>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Scope de bloque:</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crea variables limitadas al bloque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donde se declaran, mientras que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var</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tiene scope de función completa</a:t>
            </a:r>
            <a:endParaRPr lang="en-US" sz="1450" dirty="0"/>
          </a:p>
        </p:txBody>
      </p:sp>
      <p:sp>
        <p:nvSpPr>
          <p:cNvPr id="5" name="Text 2"/>
          <p:cNvSpPr/>
          <p:nvPr/>
        </p:nvSpPr>
        <p:spPr>
          <a:xfrm>
            <a:off x="7551896" y="2761655"/>
            <a:ext cx="6428661" cy="1878211"/>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Hoisting diferente:</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Las variables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var</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son "elevadas" y pueden usarse antes de su declaración (con valor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undefined</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pero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crea una "zona muerta temporal" donde no se puede acceder a la variable antes de su declaración</a:t>
            </a:r>
            <a:endParaRPr lang="en-US" sz="1450" dirty="0"/>
          </a:p>
        </p:txBody>
      </p:sp>
      <p:sp>
        <p:nvSpPr>
          <p:cNvPr id="6" name="Text 3"/>
          <p:cNvSpPr/>
          <p:nvPr/>
        </p:nvSpPr>
        <p:spPr>
          <a:xfrm>
            <a:off x="7551896" y="4705588"/>
            <a:ext cx="6428661" cy="1126927"/>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No redeclaración:</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previene errores comunes al no permitir redeclarar la misma variable en el mismo scope</a:t>
            </a:r>
            <a:endParaRPr lang="en-US" sz="1450" dirty="0"/>
          </a:p>
        </p:txBody>
      </p:sp>
      <p:sp>
        <p:nvSpPr>
          <p:cNvPr id="7" name="Text 4"/>
          <p:cNvSpPr/>
          <p:nvPr/>
        </p:nvSpPr>
        <p:spPr>
          <a:xfrm>
            <a:off x="7551896" y="5898237"/>
            <a:ext cx="6428661" cy="1126927"/>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Uso recomendado:</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Usar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en ciclos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for</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evita problemas con closures y callbacks, ya que cada iteración tiene su propia variable</a:t>
            </a:r>
            <a:endParaRPr lang="en-US" sz="1450" dirty="0"/>
          </a:p>
        </p:txBody>
      </p:sp>
      <p:sp>
        <p:nvSpPr>
          <p:cNvPr id="8" name="Text 5"/>
          <p:cNvSpPr/>
          <p:nvPr/>
        </p:nvSpPr>
        <p:spPr>
          <a:xfrm>
            <a:off x="657463" y="7302103"/>
            <a:ext cx="13315474" cy="300514"/>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0326" y="764619"/>
            <a:ext cx="5596652" cy="632936"/>
          </a:xfrm>
          <a:prstGeom prst="rect">
            <a:avLst/>
          </a:prstGeom>
          <a:noFill/>
          <a:ln/>
        </p:spPr>
        <p:txBody>
          <a:bodyPr wrap="none" lIns="0" tIns="0" rIns="0" bIns="0" rtlCol="0" anchor="t"/>
          <a:lstStyle/>
          <a:p>
            <a:pPr algn="l" indent="0" marL="0">
              <a:lnSpc>
                <a:spcPts val="4900"/>
              </a:lnSpc>
              <a:buNone/>
            </a:pPr>
            <a:r>
              <a:rPr lang="en-US" sz="3900" b="1" dirty="0">
                <a:solidFill>
                  <a:srgbClr val="000000"/>
                </a:solidFill>
                <a:latin typeface="Inter Bold" pitchFamily="34" charset="0"/>
                <a:ea typeface="Inter Bold" pitchFamily="34" charset="-122"/>
                <a:cs typeface="Inter Bold" pitchFamily="34" charset="-120"/>
              </a:rPr>
              <a:t>La palabra clave </a:t>
            </a:r>
            <a:pPr algn="l" indent="0" marL="0">
              <a:lnSpc>
                <a:spcPts val="4900"/>
              </a:lnSpc>
              <a:buNone/>
            </a:pPr>
            <a:r>
              <a:rPr lang="en-US" sz="3900" b="1" dirty="0">
                <a:solidFill>
                  <a:srgbClr val="272525"/>
                </a:solidFill>
                <a:highlight>
                  <a:srgbClr val="DDEAEE"/>
                </a:highlight>
                <a:latin typeface="Consolas" pitchFamily="34" charset="0"/>
                <a:ea typeface="Consolas" pitchFamily="34" charset="-122"/>
                <a:cs typeface="Consolas" pitchFamily="34" charset="-120"/>
              </a:rPr>
              <a:t>const</a:t>
            </a:r>
            <a:pPr algn="l" indent="0" marL="0">
              <a:lnSpc>
                <a:spcPts val="4900"/>
              </a:lnSpc>
              <a:buNone/>
            </a:pPr>
            <a:r>
              <a:rPr lang="en-US" sz="3900" b="1" dirty="0">
                <a:solidFill>
                  <a:srgbClr val="000000"/>
                </a:solidFill>
                <a:latin typeface="Inter Bold" pitchFamily="34" charset="0"/>
                <a:ea typeface="Inter Bold" pitchFamily="34" charset="-122"/>
                <a:cs typeface="Inter Bold" pitchFamily="34" charset="-120"/>
              </a:rPr>
              <a:t>.</a:t>
            </a:r>
            <a:endParaRPr lang="en-US" sz="3900" dirty="0"/>
          </a:p>
        </p:txBody>
      </p:sp>
      <p:pic>
        <p:nvPicPr>
          <p:cNvPr id="3" name="Image 0" descr="preencoded.png">    </p:cNvPr>
          <p:cNvPicPr>
            <a:picLocks noChangeAspect="1"/>
          </p:cNvPicPr>
          <p:nvPr/>
        </p:nvPicPr>
        <p:blipFill>
          <a:blip r:embed="rId1"/>
          <a:stretch>
            <a:fillRect/>
          </a:stretch>
        </p:blipFill>
        <p:spPr>
          <a:xfrm>
            <a:off x="700326" y="1922740"/>
            <a:ext cx="6370796" cy="3129915"/>
          </a:xfrm>
          <a:prstGeom prst="rect">
            <a:avLst/>
          </a:prstGeom>
        </p:spPr>
      </p:pic>
      <p:sp>
        <p:nvSpPr>
          <p:cNvPr id="4" name="Text 1"/>
          <p:cNvSpPr/>
          <p:nvPr/>
        </p:nvSpPr>
        <p:spPr>
          <a:xfrm>
            <a:off x="7566898" y="1767721"/>
            <a:ext cx="6370796" cy="1200507"/>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Inmutabilidad de referencia:</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const</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hace que la referencia sea inmutable, no el contenido del objeto</a:t>
            </a:r>
            <a:endParaRPr lang="en-US" sz="1550" dirty="0"/>
          </a:p>
        </p:txBody>
      </p:sp>
      <p:sp>
        <p:nvSpPr>
          <p:cNvPr id="5" name="Text 2"/>
          <p:cNvSpPr/>
          <p:nvPr/>
        </p:nvSpPr>
        <p:spPr>
          <a:xfrm>
            <a:off x="7566898" y="3038237"/>
            <a:ext cx="6370796" cy="80033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Inicialización obligatoria:</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Debe asignarse un valor al momento de la declaración</a:t>
            </a:r>
            <a:endParaRPr lang="en-US" sz="1550" dirty="0"/>
          </a:p>
        </p:txBody>
      </p:sp>
      <p:sp>
        <p:nvSpPr>
          <p:cNvPr id="6" name="Text 3"/>
          <p:cNvSpPr/>
          <p:nvPr/>
        </p:nvSpPr>
        <p:spPr>
          <a:xfrm>
            <a:off x="7566898" y="3908584"/>
            <a:ext cx="6370796" cy="80033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Prevención de reasignación accidental:</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Evita errores comunes en aplicaciones grandes</a:t>
            </a:r>
            <a:endParaRPr lang="en-US" sz="1550" dirty="0"/>
          </a:p>
        </p:txBody>
      </p:sp>
      <p:sp>
        <p:nvSpPr>
          <p:cNvPr id="7" name="Text 4"/>
          <p:cNvSpPr/>
          <p:nvPr/>
        </p:nvSpPr>
        <p:spPr>
          <a:xfrm>
            <a:off x="7566898" y="4778931"/>
            <a:ext cx="6370796" cy="1200507"/>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Mutabilidad del contenido:</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Para objetos y arrays, puedes modificar sus propiedades/elementos, pero no reasignar la variable</a:t>
            </a:r>
            <a:endParaRPr lang="en-US" sz="1550" dirty="0"/>
          </a:p>
        </p:txBody>
      </p:sp>
      <p:sp>
        <p:nvSpPr>
          <p:cNvPr id="8" name="Text 5"/>
          <p:cNvSpPr/>
          <p:nvPr/>
        </p:nvSpPr>
        <p:spPr>
          <a:xfrm>
            <a:off x="7566898" y="6049447"/>
            <a:ext cx="6370796" cy="800338"/>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Mejores prácticas: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Usar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const</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por defecto,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cuando necesites reasignar, evitar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var</a:t>
            </a:r>
            <a:endParaRPr lang="en-US" sz="1550" dirty="0"/>
          </a:p>
        </p:txBody>
      </p:sp>
      <p:sp>
        <p:nvSpPr>
          <p:cNvPr id="9" name="Text 6"/>
          <p:cNvSpPr/>
          <p:nvPr/>
        </p:nvSpPr>
        <p:spPr>
          <a:xfrm>
            <a:off x="700326" y="7144822"/>
            <a:ext cx="13229749" cy="320159"/>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2025-05-30T21:12:44Z</dcterms:created>
  <dcterms:modified xsi:type="dcterms:W3CDTF">2025-05-30T21:12:44Z</dcterms:modified>
</cp:coreProperties>
</file>